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4.xml" ContentType="application/vnd.openxmlformats-officedocument.drawingml.chart+xml"/>
  <Override PartName="/ppt/drawings/drawing1.xml" ContentType="application/vnd.openxmlformats-officedocument.drawingml.chartshapes+xml"/>
  <Override PartName="/ppt/notesSlides/notesSlide9.xml" ContentType="application/vnd.openxmlformats-officedocument.presentationml.notesSlide+xml"/>
  <Override PartName="/ppt/charts/chart5.xml" ContentType="application/vnd.openxmlformats-officedocument.drawingml.chart+xml"/>
  <Override PartName="/ppt/drawings/drawing2.xml" ContentType="application/vnd.openxmlformats-officedocument.drawingml.chartshapes+xml"/>
  <Override PartName="/ppt/notesSlides/notesSlide10.xml" ContentType="application/vnd.openxmlformats-officedocument.presentationml.notesSlide+xml"/>
  <Override PartName="/ppt/charts/chart6.xml" ContentType="application/vnd.openxmlformats-officedocument.drawingml.chart+xml"/>
  <Override PartName="/ppt/theme/themeOverride2.xml" ContentType="application/vnd.openxmlformats-officedocument.themeOverr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5" r:id="rId1"/>
  </p:sldMasterIdLst>
  <p:notesMasterIdLst>
    <p:notesMasterId r:id="rId29"/>
  </p:notesMasterIdLst>
  <p:sldIdLst>
    <p:sldId id="258" r:id="rId2"/>
    <p:sldId id="260" r:id="rId3"/>
    <p:sldId id="259" r:id="rId4"/>
    <p:sldId id="261" r:id="rId5"/>
    <p:sldId id="264" r:id="rId6"/>
    <p:sldId id="265" r:id="rId7"/>
    <p:sldId id="266" r:id="rId8"/>
    <p:sldId id="278" r:id="rId9"/>
    <p:sldId id="315" r:id="rId10"/>
    <p:sldId id="318" r:id="rId11"/>
    <p:sldId id="309" r:id="rId12"/>
    <p:sldId id="307" r:id="rId13"/>
    <p:sldId id="317" r:id="rId14"/>
    <p:sldId id="288" r:id="rId15"/>
    <p:sldId id="286" r:id="rId16"/>
    <p:sldId id="314" r:id="rId17"/>
    <p:sldId id="293" r:id="rId18"/>
    <p:sldId id="294" r:id="rId19"/>
    <p:sldId id="295" r:id="rId20"/>
    <p:sldId id="299" r:id="rId21"/>
    <p:sldId id="287" r:id="rId22"/>
    <p:sldId id="300" r:id="rId23"/>
    <p:sldId id="306" r:id="rId24"/>
    <p:sldId id="301" r:id="rId25"/>
    <p:sldId id="313" r:id="rId26"/>
    <p:sldId id="302" r:id="rId27"/>
    <p:sldId id="305" r:id="rId28"/>
  </p:sldIdLst>
  <p:sldSz cx="9144000" cy="6858000" type="screen4x3"/>
  <p:notesSz cx="6791325" cy="9872663"/>
  <p:defaultTextStyle>
    <a:defPPr>
      <a:defRPr lang="en-GB"/>
    </a:defPPr>
    <a:lvl1pPr algn="l" defTabSz="449263" rtl="0" fontAlgn="base">
      <a:lnSpc>
        <a:spcPct val="76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4400" kern="1200">
        <a:solidFill>
          <a:schemeClr val="bg1"/>
        </a:solidFill>
        <a:latin typeface="Arial" charset="0"/>
        <a:ea typeface="MS Gothic" charset="-128"/>
        <a:cs typeface="+mn-cs"/>
      </a:defRPr>
    </a:lvl1pPr>
    <a:lvl2pPr marL="742950" indent="-285750" algn="l" defTabSz="449263" rtl="0" fontAlgn="base">
      <a:lnSpc>
        <a:spcPct val="76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4400" kern="1200">
        <a:solidFill>
          <a:schemeClr val="bg1"/>
        </a:solidFill>
        <a:latin typeface="Arial" charset="0"/>
        <a:ea typeface="MS Gothic" charset="-128"/>
        <a:cs typeface="+mn-cs"/>
      </a:defRPr>
    </a:lvl2pPr>
    <a:lvl3pPr marL="1143000" indent="-228600" algn="l" defTabSz="449263" rtl="0" fontAlgn="base">
      <a:lnSpc>
        <a:spcPct val="76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4400" kern="1200">
        <a:solidFill>
          <a:schemeClr val="bg1"/>
        </a:solidFill>
        <a:latin typeface="Arial" charset="0"/>
        <a:ea typeface="MS Gothic" charset="-128"/>
        <a:cs typeface="+mn-cs"/>
      </a:defRPr>
    </a:lvl3pPr>
    <a:lvl4pPr marL="1600200" indent="-228600" algn="l" defTabSz="449263" rtl="0" fontAlgn="base">
      <a:lnSpc>
        <a:spcPct val="76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4400" kern="1200">
        <a:solidFill>
          <a:schemeClr val="bg1"/>
        </a:solidFill>
        <a:latin typeface="Arial" charset="0"/>
        <a:ea typeface="MS Gothic" charset="-128"/>
        <a:cs typeface="+mn-cs"/>
      </a:defRPr>
    </a:lvl4pPr>
    <a:lvl5pPr marL="2057400" indent="-228600" algn="l" defTabSz="449263" rtl="0" fontAlgn="base">
      <a:lnSpc>
        <a:spcPct val="76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4400" kern="1200">
        <a:solidFill>
          <a:schemeClr val="bg1"/>
        </a:solidFill>
        <a:latin typeface="Arial" charset="0"/>
        <a:ea typeface="MS Gothic" charset="-128"/>
        <a:cs typeface="+mn-cs"/>
      </a:defRPr>
    </a:lvl5pPr>
    <a:lvl6pPr marL="2286000" algn="l" defTabSz="914400" rtl="0" eaLnBrk="1" latinLnBrk="0" hangingPunct="1">
      <a:defRPr sz="4400" kern="1200">
        <a:solidFill>
          <a:schemeClr val="bg1"/>
        </a:solidFill>
        <a:latin typeface="Arial" charset="0"/>
        <a:ea typeface="MS Gothic" charset="-128"/>
        <a:cs typeface="+mn-cs"/>
      </a:defRPr>
    </a:lvl6pPr>
    <a:lvl7pPr marL="2743200" algn="l" defTabSz="914400" rtl="0" eaLnBrk="1" latinLnBrk="0" hangingPunct="1">
      <a:defRPr sz="4400" kern="1200">
        <a:solidFill>
          <a:schemeClr val="bg1"/>
        </a:solidFill>
        <a:latin typeface="Arial" charset="0"/>
        <a:ea typeface="MS Gothic" charset="-128"/>
        <a:cs typeface="+mn-cs"/>
      </a:defRPr>
    </a:lvl7pPr>
    <a:lvl8pPr marL="3200400" algn="l" defTabSz="914400" rtl="0" eaLnBrk="1" latinLnBrk="0" hangingPunct="1">
      <a:defRPr sz="4400" kern="1200">
        <a:solidFill>
          <a:schemeClr val="bg1"/>
        </a:solidFill>
        <a:latin typeface="Arial" charset="0"/>
        <a:ea typeface="MS Gothic" charset="-128"/>
        <a:cs typeface="+mn-cs"/>
      </a:defRPr>
    </a:lvl8pPr>
    <a:lvl9pPr marL="3657600" algn="l" defTabSz="914400" rtl="0" eaLnBrk="1" latinLnBrk="0" hangingPunct="1">
      <a:defRPr sz="4400" kern="1200">
        <a:solidFill>
          <a:schemeClr val="bg1"/>
        </a:solidFill>
        <a:latin typeface="Arial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66"/>
    <a:srgbClr val="333333"/>
    <a:srgbClr val="FF9900"/>
    <a:srgbClr val="BFBFBF"/>
    <a:srgbClr val="F0F0F0"/>
    <a:srgbClr val="E4E4E4"/>
    <a:srgbClr val="E7E7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ittlere Formatvorlage 4 - Akz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44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90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FS009G01\groupdata\FM\Control\Energie%20Gen\B&#252;rgerenergie%20Rbg\GV%20B&#252;rgerenergie_2012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-Arbeitsblatt1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FS009G01\groupdata\FM\Control\Energie%20Gen\B&#252;rgerenergie%20Rbg\GV%20B&#252;rgerenergie_2012.xls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-Arbeitsblatt2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-Arbeitsblatt3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-Arbeitsblatt4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de-DE"/>
              <a:t>Entwicklung der Mitglieder der VR-Bürgerenergie eG</a:t>
            </a:r>
          </a:p>
        </c:rich>
      </c:tx>
      <c:layout>
        <c:manualLayout>
          <c:xMode val="edge"/>
          <c:yMode val="edge"/>
          <c:x val="0.17313949833940676"/>
          <c:y val="3.2994999712627204E-2"/>
        </c:manualLayout>
      </c:layout>
      <c:overlay val="0"/>
      <c:spPr>
        <a:noFill/>
        <a:ln w="25400">
          <a:noFill/>
        </a:ln>
      </c:spPr>
    </c:title>
    <c:autoTitleDeleted val="0"/>
    <c:view3D>
      <c:rotX val="15"/>
      <c:hPercent val="54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9902944071956041"/>
          <c:y val="0.11928948793609218"/>
          <c:w val="0.79288151180963007"/>
          <c:h val="0.55837632650936719"/>
        </c:manualLayout>
      </c:layout>
      <c:bar3DChart>
        <c:barDir val="col"/>
        <c:grouping val="stacked"/>
        <c:varyColors val="0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1.6334632928165543E-2"/>
                  <c:y val="-0.2645119712148661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4454552404250441E-2"/>
                  <c:y val="-0.2810427217724548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7364115893280359E-2"/>
                  <c:y val="-0.299662859044028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2247961355339733E-2"/>
                  <c:y val="-0.1667562754653151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7.6062269079428769E-3"/>
                  <c:y val="-0.2149602870708760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7.8190389451394081E-3"/>
                  <c:y val="-0.2300003610549972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1268102050946742E-2"/>
                  <c:y val="-0.2276312597167498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1.1480744206465998E-2"/>
                  <c:y val="-0.2664791410598209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6.4724919093851205E-3"/>
                  <c:y val="-0.2774958969544867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2.1574973031283744E-3"/>
                  <c:y val="-0.2789943227899435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Tabelle1!$A$6:$A$8</c:f>
              <c:strCache>
                <c:ptCount val="3"/>
                <c:pt idx="0">
                  <c:v>Stichtag 30.12.2010</c:v>
                </c:pt>
                <c:pt idx="1">
                  <c:v>Stichtag 30.12.2011</c:v>
                </c:pt>
                <c:pt idx="2">
                  <c:v>Stichtag 30.12.2012</c:v>
                </c:pt>
              </c:strCache>
            </c:strRef>
          </c:cat>
          <c:val>
            <c:numRef>
              <c:f>Tabelle1!$C$6:$C$8</c:f>
              <c:numCache>
                <c:formatCode>#,##0</c:formatCode>
                <c:ptCount val="3"/>
                <c:pt idx="0">
                  <c:v>204</c:v>
                </c:pt>
                <c:pt idx="1">
                  <c:v>208</c:v>
                </c:pt>
                <c:pt idx="2">
                  <c:v>211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6209152"/>
        <c:axId val="76546816"/>
        <c:axId val="0"/>
      </c:bar3DChart>
      <c:catAx>
        <c:axId val="76209152"/>
        <c:scaling>
          <c:orientation val="minMax"/>
        </c:scaling>
        <c:delete val="0"/>
        <c:axPos val="b"/>
        <c:numFmt formatCode="dd/mm/yyyy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258000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de-DE"/>
          </a:p>
        </c:txPr>
        <c:crossAx val="765468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6546816"/>
        <c:scaling>
          <c:orientation val="minMax"/>
          <c:min val="0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de-DE"/>
                  <a:t>Anzahl Mitglieder</a:t>
                </a:r>
              </a:p>
            </c:rich>
          </c:tx>
          <c:layout>
            <c:manualLayout>
              <c:xMode val="edge"/>
              <c:yMode val="edge"/>
              <c:x val="0.16990325238471424"/>
              <c:y val="0.26903589606043765"/>
            </c:manualLayout>
          </c:layout>
          <c:overlay val="0"/>
          <c:spPr>
            <a:noFill/>
            <a:ln w="25400">
              <a:noFill/>
            </a:ln>
          </c:spPr>
        </c:title>
        <c:numFmt formatCode="#,##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de-DE"/>
          </a:p>
        </c:txPr>
        <c:crossAx val="7620915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de-DE" dirty="0"/>
              <a:t>Entwicklung der </a:t>
            </a:r>
            <a:r>
              <a:rPr lang="de-DE" dirty="0" smtClean="0"/>
              <a:t>Geschäftsguthaben </a:t>
            </a:r>
            <a:r>
              <a:rPr lang="de-DE" dirty="0"/>
              <a:t>der VR-Bürgerenergie eG</a:t>
            </a:r>
          </a:p>
        </c:rich>
      </c:tx>
      <c:layout>
        <c:manualLayout>
          <c:xMode val="edge"/>
          <c:yMode val="edge"/>
          <c:x val="0.17146989191192619"/>
          <c:y val="3.2994742726645605E-2"/>
        </c:manualLayout>
      </c:layout>
      <c:overlay val="0"/>
      <c:spPr>
        <a:noFill/>
        <a:ln w="25400">
          <a:noFill/>
        </a:ln>
      </c:spPr>
    </c:title>
    <c:autoTitleDeleted val="0"/>
    <c:view3D>
      <c:rotX val="15"/>
      <c:hPercent val="48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4409232039996886"/>
          <c:y val="0.13197985899312314"/>
          <c:w val="0.81988530307582264"/>
          <c:h val="0.54822402966374262"/>
        </c:manualLayout>
      </c:layout>
      <c:bar3DChart>
        <c:barDir val="col"/>
        <c:grouping val="stacked"/>
        <c:varyColors val="0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2.7859007729299978E-3"/>
                  <c:y val="-0.3054690189250374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9.8102938959163267E-3"/>
                  <c:y val="-0.3041028228193226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6.1551940657387271E-3"/>
                  <c:y val="-0.30436121851670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6.6891019895181829E-3"/>
                  <c:y val="-0.1796803544578232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9.7384596899195118E-3"/>
                  <c:y val="-0.2241712006603176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9.0990596247982752E-3"/>
                  <c:y val="-0.249707053220702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9.9005827636767223E-3"/>
                  <c:y val="-0.2761195854291159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1.5024875514554344E-2"/>
                  <c:y val="-0.3067635526745332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1.1527377521613841E-2"/>
                  <c:y val="-0.3147208121827416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7.684918347742555E-3"/>
                  <c:y val="-0.3179237631792382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Tabelle1!$A$6:$A$8</c:f>
              <c:strCache>
                <c:ptCount val="3"/>
                <c:pt idx="0">
                  <c:v>Stichtag 30.12.2010</c:v>
                </c:pt>
                <c:pt idx="1">
                  <c:v>Stichtag 30.12.2011</c:v>
                </c:pt>
                <c:pt idx="2">
                  <c:v>Stichtag 30.12.2012</c:v>
                </c:pt>
              </c:strCache>
            </c:strRef>
          </c:cat>
          <c:val>
            <c:numRef>
              <c:f>Tabelle1!$E$6:$E$8</c:f>
              <c:numCache>
                <c:formatCode>#,##0</c:formatCode>
                <c:ptCount val="3"/>
                <c:pt idx="0">
                  <c:v>1974</c:v>
                </c:pt>
                <c:pt idx="1">
                  <c:v>1979</c:v>
                </c:pt>
                <c:pt idx="2">
                  <c:v>1980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9751040"/>
        <c:axId val="23269376"/>
        <c:axId val="0"/>
      </c:bar3DChart>
      <c:catAx>
        <c:axId val="79751040"/>
        <c:scaling>
          <c:orientation val="minMax"/>
        </c:scaling>
        <c:delete val="0"/>
        <c:axPos val="b"/>
        <c:numFmt formatCode="dd/mm/yyyy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282000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de-DE"/>
          </a:p>
        </c:txPr>
        <c:crossAx val="232693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3269376"/>
        <c:scaling>
          <c:orientation val="minMax"/>
          <c:min val="0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de-DE" dirty="0" smtClean="0"/>
                  <a:t>Geschäftsguthaben in T€</a:t>
                </a:r>
                <a:endParaRPr lang="de-DE" dirty="0"/>
              </a:p>
            </c:rich>
          </c:tx>
          <c:layout>
            <c:manualLayout>
              <c:xMode val="edge"/>
              <c:yMode val="edge"/>
              <c:x val="0.12536038182547082"/>
              <c:y val="0.30456883221923586"/>
            </c:manualLayout>
          </c:layout>
          <c:overlay val="0"/>
          <c:spPr>
            <a:noFill/>
            <a:ln w="25400">
              <a:noFill/>
            </a:ln>
          </c:spPr>
        </c:title>
        <c:numFmt formatCode="#,##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de-DE"/>
          </a:p>
        </c:txPr>
        <c:crossAx val="7975104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de-DE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de-DE"/>
              <a:t>Entwicklung des Eigenkapitals der VR-Bürgerenergie eG in T€</a:t>
            </a:r>
          </a:p>
        </c:rich>
      </c:tx>
      <c:layout>
        <c:manualLayout>
          <c:xMode val="edge"/>
          <c:yMode val="edge"/>
          <c:x val="0.10517816340918552"/>
          <c:y val="2.7918845910684546E-2"/>
        </c:manualLayout>
      </c:layout>
      <c:overlay val="0"/>
      <c:spPr>
        <a:noFill/>
        <a:ln w="25400">
          <a:noFill/>
        </a:ln>
      </c:spPr>
    </c:title>
    <c:autoTitleDeleted val="0"/>
    <c:view3D>
      <c:rotX val="15"/>
      <c:hPercent val="54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84466310910812"/>
          <c:y val="0.14720830426156056"/>
          <c:w val="0.79288151180963007"/>
          <c:h val="0.55837632650936719"/>
        </c:manualLayout>
      </c:layout>
      <c:bar3DChart>
        <c:barDir val="col"/>
        <c:grouping val="stacked"/>
        <c:varyColors val="0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1.3702486218348933E-2"/>
                  <c:y val="-0.3142818946697085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451910744166688E-2"/>
                  <c:y val="-0.320647582603576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11384620611745E-2"/>
                  <c:y val="-0.3261947163146667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062981280840254E-2"/>
                  <c:y val="-0.1868151483162473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1748591046440224E-2"/>
                  <c:y val="-0.2263457454212147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0343277549331561E-2"/>
                  <c:y val="-0.2559664934610352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2174215120833491E-2"/>
                  <c:y val="-0.2779815551558115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1.562310834496345E-2"/>
                  <c:y val="-0.3011813007517881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6.472491909385117E-3"/>
                  <c:y val="-0.3113369838922426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 algn="ctr" rtl="0">
                    <a:defRPr sz="10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1.0787486515641856E-2"/>
                  <c:y val="-0.3114355231143555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Tabelle1!$A$6:$A$8</c:f>
              <c:strCache>
                <c:ptCount val="3"/>
                <c:pt idx="0">
                  <c:v>Stichtag 30.12.2010</c:v>
                </c:pt>
                <c:pt idx="1">
                  <c:v>Stichtag 30.12.2011</c:v>
                </c:pt>
                <c:pt idx="2">
                  <c:v>Stichtag 30.12.2012</c:v>
                </c:pt>
              </c:strCache>
            </c:strRef>
          </c:cat>
          <c:val>
            <c:numRef>
              <c:f>Tabelle1!$H$6:$H$8</c:f>
              <c:numCache>
                <c:formatCode>#,##0</c:formatCode>
                <c:ptCount val="3"/>
                <c:pt idx="0">
                  <c:v>1974</c:v>
                </c:pt>
                <c:pt idx="1">
                  <c:v>1979</c:v>
                </c:pt>
                <c:pt idx="2">
                  <c:v>1980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6582272"/>
        <c:axId val="77665408"/>
        <c:axId val="0"/>
      </c:bar3DChart>
      <c:catAx>
        <c:axId val="76582272"/>
        <c:scaling>
          <c:orientation val="minMax"/>
        </c:scaling>
        <c:delete val="0"/>
        <c:axPos val="b"/>
        <c:numFmt formatCode="dd/mm/yyyy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258000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de-DE"/>
          </a:p>
        </c:txPr>
        <c:crossAx val="776654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7665408"/>
        <c:scaling>
          <c:orientation val="minMax"/>
          <c:min val="0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de-DE" dirty="0" smtClean="0"/>
                  <a:t>Eigenkapital in T€</a:t>
                </a:r>
                <a:endParaRPr lang="de-DE" dirty="0"/>
              </a:p>
            </c:rich>
          </c:tx>
          <c:layout>
            <c:manualLayout>
              <c:xMode val="edge"/>
              <c:yMode val="edge"/>
              <c:x val="0.13538312565298269"/>
              <c:y val="0.29695448652859996"/>
            </c:manualLayout>
          </c:layout>
          <c:overlay val="0"/>
          <c:spPr>
            <a:noFill/>
            <a:ln w="25400">
              <a:noFill/>
            </a:ln>
          </c:spPr>
        </c:title>
        <c:numFmt formatCode="#,##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de-DE"/>
          </a:p>
        </c:txPr>
        <c:crossAx val="7658227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de-D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699692246032895"/>
          <c:y val="2.8263280132792879E-2"/>
          <c:w val="0.81509169947506599"/>
          <c:h val="0.85147367125984263"/>
        </c:manualLayout>
      </c:layout>
      <c:lineChart>
        <c:grouping val="standar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Prognose lt. Ertragsgutachten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strRef>
              <c:f>Tabelle1!$A$2:$A$6</c:f>
              <c:strCache>
                <c:ptCount val="5"/>
                <c:pt idx="1">
                  <c:v>1. Quartal</c:v>
                </c:pt>
                <c:pt idx="2">
                  <c:v>2. Quartal</c:v>
                </c:pt>
                <c:pt idx="3">
                  <c:v>3. Quartal</c:v>
                </c:pt>
                <c:pt idx="4">
                  <c:v>4. Quartal</c:v>
                </c:pt>
              </c:strCache>
            </c:strRef>
          </c:cat>
          <c:val>
            <c:numRef>
              <c:f>Tabelle1!$B$2:$B$6</c:f>
              <c:numCache>
                <c:formatCode>General</c:formatCode>
                <c:ptCount val="5"/>
                <c:pt idx="0">
                  <c:v>0</c:v>
                </c:pt>
                <c:pt idx="1">
                  <c:v>158500</c:v>
                </c:pt>
                <c:pt idx="2">
                  <c:v>317000</c:v>
                </c:pt>
                <c:pt idx="3">
                  <c:v>475500</c:v>
                </c:pt>
                <c:pt idx="4">
                  <c:v>634000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Einspeisung 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cat>
            <c:strRef>
              <c:f>Tabelle1!$A$2:$A$6</c:f>
              <c:strCache>
                <c:ptCount val="5"/>
                <c:pt idx="1">
                  <c:v>1. Quartal</c:v>
                </c:pt>
                <c:pt idx="2">
                  <c:v>2. Quartal</c:v>
                </c:pt>
                <c:pt idx="3">
                  <c:v>3. Quartal</c:v>
                </c:pt>
                <c:pt idx="4">
                  <c:v>4. Quartal</c:v>
                </c:pt>
              </c:strCache>
            </c:strRef>
          </c:cat>
          <c:val>
            <c:numRef>
              <c:f>Tabelle1!$C$2:$C$6</c:f>
              <c:numCache>
                <c:formatCode>General</c:formatCode>
                <c:ptCount val="5"/>
                <c:pt idx="0">
                  <c:v>0</c:v>
                </c:pt>
                <c:pt idx="1">
                  <c:v>73500</c:v>
                </c:pt>
                <c:pt idx="2">
                  <c:v>304000</c:v>
                </c:pt>
                <c:pt idx="3">
                  <c:v>531000</c:v>
                </c:pt>
                <c:pt idx="4">
                  <c:v>580000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6860544"/>
        <c:axId val="27116288"/>
      </c:lineChart>
      <c:catAx>
        <c:axId val="26860544"/>
        <c:scaling>
          <c:orientation val="minMax"/>
        </c:scaling>
        <c:delete val="0"/>
        <c:axPos val="b"/>
        <c:majorTickMark val="out"/>
        <c:minorTickMark val="none"/>
        <c:tickLblPos val="nextTo"/>
        <c:crossAx val="27116288"/>
        <c:crosses val="autoZero"/>
        <c:auto val="1"/>
        <c:lblAlgn val="ctr"/>
        <c:lblOffset val="100"/>
        <c:noMultiLvlLbl val="0"/>
      </c:catAx>
      <c:valAx>
        <c:axId val="2711628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de-DE" dirty="0" smtClean="0"/>
                  <a:t>kWh</a:t>
                </a:r>
                <a:endParaRPr lang="de-DE" dirty="0"/>
              </a:p>
            </c:rich>
          </c:tx>
          <c:layout>
            <c:manualLayout>
              <c:xMode val="edge"/>
              <c:yMode val="edge"/>
              <c:x val="6.4722818959887136E-3"/>
              <c:y val="0.7894148560339963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crossAx val="26860544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4375332906935574"/>
          <c:y val="0.6943067758849758"/>
          <c:w val="0.49789717030402653"/>
          <c:h val="0.13904839096819138"/>
        </c:manualLayout>
      </c:layout>
      <c:overlay val="0"/>
    </c:legend>
    <c:plotVisOnly val="1"/>
    <c:dispBlanksAs val="gap"/>
    <c:showDLblsOverMax val="0"/>
  </c:chart>
  <c:spPr>
    <a:ln w="63500" cmpd="sng">
      <a:prstDash val="solid"/>
    </a:ln>
  </c:spPr>
  <c:txPr>
    <a:bodyPr/>
    <a:lstStyle/>
    <a:p>
      <a:pPr>
        <a:defRPr sz="1800"/>
      </a:pPr>
      <a:endParaRPr lang="de-DE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82575747734797"/>
          <c:y val="5.5037336517727464E-2"/>
          <c:w val="0.81509169947506621"/>
          <c:h val="0.85147367125984263"/>
        </c:manualLayout>
      </c:layout>
      <c:lineChart>
        <c:grouping val="standar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Prognose lt. Ertragsgutachten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strRef>
              <c:f>Tabelle1!$A$2:$A$6</c:f>
              <c:strCache>
                <c:ptCount val="5"/>
                <c:pt idx="1">
                  <c:v>1. Quartal</c:v>
                </c:pt>
                <c:pt idx="2">
                  <c:v>2. Quartal</c:v>
                </c:pt>
                <c:pt idx="3">
                  <c:v>3. Quartal</c:v>
                </c:pt>
                <c:pt idx="4">
                  <c:v>4. Quartal</c:v>
                </c:pt>
              </c:strCache>
            </c:strRef>
          </c:cat>
          <c:val>
            <c:numRef>
              <c:f>Tabelle1!$B$2:$B$6</c:f>
              <c:numCache>
                <c:formatCode>General</c:formatCode>
                <c:ptCount val="5"/>
                <c:pt idx="0">
                  <c:v>0</c:v>
                </c:pt>
                <c:pt idx="1">
                  <c:v>477500</c:v>
                </c:pt>
                <c:pt idx="2">
                  <c:v>955000</c:v>
                </c:pt>
                <c:pt idx="3">
                  <c:v>1432500</c:v>
                </c:pt>
                <c:pt idx="4">
                  <c:v>1910000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Einspeisung 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cat>
            <c:strRef>
              <c:f>Tabelle1!$A$2:$A$6</c:f>
              <c:strCache>
                <c:ptCount val="5"/>
                <c:pt idx="1">
                  <c:v>1. Quartal</c:v>
                </c:pt>
                <c:pt idx="2">
                  <c:v>2. Quartal</c:v>
                </c:pt>
                <c:pt idx="3">
                  <c:v>3. Quartal</c:v>
                </c:pt>
                <c:pt idx="4">
                  <c:v>4. Quartal</c:v>
                </c:pt>
              </c:strCache>
            </c:strRef>
          </c:cat>
          <c:val>
            <c:numRef>
              <c:f>Tabelle1!$C$2:$C$6</c:f>
              <c:numCache>
                <c:formatCode>General</c:formatCode>
                <c:ptCount val="5"/>
                <c:pt idx="0">
                  <c:v>0</c:v>
                </c:pt>
                <c:pt idx="1">
                  <c:v>306500</c:v>
                </c:pt>
                <c:pt idx="2">
                  <c:v>1052000</c:v>
                </c:pt>
                <c:pt idx="3">
                  <c:v>1730000</c:v>
                </c:pt>
                <c:pt idx="4">
                  <c:v>1937000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7147648"/>
        <c:axId val="27632768"/>
      </c:lineChart>
      <c:catAx>
        <c:axId val="27147648"/>
        <c:scaling>
          <c:orientation val="minMax"/>
        </c:scaling>
        <c:delete val="0"/>
        <c:axPos val="b"/>
        <c:majorTickMark val="out"/>
        <c:minorTickMark val="none"/>
        <c:tickLblPos val="nextTo"/>
        <c:crossAx val="27632768"/>
        <c:crosses val="autoZero"/>
        <c:auto val="1"/>
        <c:lblAlgn val="ctr"/>
        <c:lblOffset val="100"/>
        <c:noMultiLvlLbl val="0"/>
      </c:catAx>
      <c:valAx>
        <c:axId val="2763276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de-DE" dirty="0" smtClean="0"/>
                  <a:t>kWh</a:t>
                </a:r>
                <a:endParaRPr lang="de-DE" dirty="0"/>
              </a:p>
            </c:rich>
          </c:tx>
          <c:layout>
            <c:manualLayout>
              <c:xMode val="edge"/>
              <c:yMode val="edge"/>
              <c:x val="6.4723015658805774E-3"/>
              <c:y val="0.7680161333687342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crossAx val="27147648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53627693093757989"/>
          <c:y val="0.73363960896378433"/>
          <c:w val="0.4270774847956062"/>
          <c:h val="0.13904839096819147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Prognose!$R$21</c:f>
              <c:strCache>
                <c:ptCount val="1"/>
                <c:pt idx="0">
                  <c:v>Dividende kumuliert</c:v>
                </c:pt>
              </c:strCache>
            </c:strRef>
          </c:tx>
          <c:marker>
            <c:symbol val="none"/>
          </c:marker>
          <c:cat>
            <c:numRef>
              <c:f>Prognose!$V$22:$V$29</c:f>
              <c:numCache>
                <c:formatCode>General</c:formatCod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numCache>
            </c:numRef>
          </c:cat>
          <c:val>
            <c:numRef>
              <c:f>Prognose!$R$22:$R$29</c:f>
              <c:numCache>
                <c:formatCode>#,##0</c:formatCode>
                <c:ptCount val="8"/>
                <c:pt idx="0">
                  <c:v>22</c:v>
                </c:pt>
                <c:pt idx="1">
                  <c:v>121</c:v>
                </c:pt>
                <c:pt idx="2">
                  <c:v>220</c:v>
                </c:pt>
                <c:pt idx="3">
                  <c:v>319</c:v>
                </c:pt>
                <c:pt idx="4">
                  <c:v>418</c:v>
                </c:pt>
                <c:pt idx="5">
                  <c:v>517</c:v>
                </c:pt>
                <c:pt idx="6">
                  <c:v>616</c:v>
                </c:pt>
                <c:pt idx="7">
                  <c:v>715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Prognose!$S$21</c:f>
              <c:strCache>
                <c:ptCount val="1"/>
                <c:pt idx="0">
                  <c:v>Zahlung Dividende kumuliert</c:v>
                </c:pt>
              </c:strCache>
            </c:strRef>
          </c:tx>
          <c:marker>
            <c:symbol val="none"/>
          </c:marker>
          <c:cat>
            <c:numRef>
              <c:f>Prognose!$V$22:$V$29</c:f>
              <c:numCache>
                <c:formatCode>General</c:formatCod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numCache>
            </c:numRef>
          </c:cat>
          <c:val>
            <c:numRef>
              <c:f>Prognose!$S$22:$S$29</c:f>
              <c:numCache>
                <c:formatCode>#,##0</c:formatCode>
                <c:ptCount val="8"/>
                <c:pt idx="0">
                  <c:v>0</c:v>
                </c:pt>
                <c:pt idx="1">
                  <c:v>0</c:v>
                </c:pt>
                <c:pt idx="2">
                  <c:v>67</c:v>
                </c:pt>
                <c:pt idx="3">
                  <c:v>125</c:v>
                </c:pt>
                <c:pt idx="4">
                  <c:v>265</c:v>
                </c:pt>
                <c:pt idx="5">
                  <c:v>420</c:v>
                </c:pt>
                <c:pt idx="6">
                  <c:v>590</c:v>
                </c:pt>
                <c:pt idx="7">
                  <c:v>715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3952896"/>
        <c:axId val="33954432"/>
      </c:lineChart>
      <c:catAx>
        <c:axId val="33952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de-DE"/>
          </a:p>
        </c:txPr>
        <c:crossAx val="33954432"/>
        <c:crosses val="autoZero"/>
        <c:auto val="1"/>
        <c:lblAlgn val="ctr"/>
        <c:lblOffset val="100"/>
        <c:noMultiLvlLbl val="0"/>
      </c:catAx>
      <c:valAx>
        <c:axId val="33954432"/>
        <c:scaling>
          <c:orientation val="minMax"/>
          <c:min val="0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de-DE"/>
          </a:p>
        </c:txPr>
        <c:crossAx val="3395289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45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de-DE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de-DE"/>
    </a:p>
  </c:txPr>
  <c:externalData r:id="rId2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0.14019</cdr:x>
      <cdr:y>0.01852</cdr:y>
    </cdr:from>
    <cdr:to>
      <cdr:x>1</cdr:x>
      <cdr:y>0.31846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1006764" y="76015"/>
          <a:ext cx="6174664" cy="12311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lIns="216000" tIns="0" rIns="0" bIns="0" rtlCol="0">
          <a:spAutoFit/>
        </a:bodyPr>
        <a:lstStyle xmlns:a="http://schemas.openxmlformats.org/drawingml/2006/main"/>
        <a:p xmlns:a="http://schemas.openxmlformats.org/drawingml/2006/main">
          <a:pPr marL="0" marR="0" indent="0" algn="l" defTabSz="914400" rtl="0" eaLnBrk="1" fontAlgn="auto" latinLnBrk="0" hangingPunct="1">
            <a:lnSpc>
              <a:spcPts val="2400"/>
            </a:lnSpc>
            <a:spcBef>
              <a:spcPts val="0"/>
            </a:spcBef>
            <a:spcAft>
              <a:spcPts val="0"/>
            </a:spcAft>
            <a:buClrTx/>
            <a:buSzTx/>
            <a:tabLst/>
          </a:pPr>
          <a:r>
            <a:rPr lang="de-DE" sz="16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- </a:t>
          </a:r>
          <a:r>
            <a:rPr kumimoji="0" lang="de-DE" sz="16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rPr>
            <a:t>Abweichung zur Prognose   -54.000 kWh = -16.000 €</a:t>
          </a:r>
        </a:p>
        <a:p xmlns:a="http://schemas.openxmlformats.org/drawingml/2006/main">
          <a:pPr marR="0" algn="l" defTabSz="914400" rtl="0" eaLnBrk="1" fontAlgn="auto" latinLnBrk="0" hangingPunct="1">
            <a:lnSpc>
              <a:spcPts val="2400"/>
            </a:lnSpc>
            <a:spcBef>
              <a:spcPts val="0"/>
            </a:spcBef>
            <a:spcAft>
              <a:spcPts val="0"/>
            </a:spcAft>
            <a:buClrTx/>
            <a:buSzTx/>
            <a:tabLst/>
          </a:pPr>
          <a:r>
            <a:rPr lang="de-DE" sz="1600" kern="1200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- Stark verschmutztes Dach</a:t>
          </a:r>
        </a:p>
        <a:p xmlns:a="http://schemas.openxmlformats.org/drawingml/2006/main">
          <a:pPr marR="0" algn="l" defTabSz="914400" rtl="0" eaLnBrk="1" fontAlgn="auto" latinLnBrk="0" hangingPunct="1">
            <a:lnSpc>
              <a:spcPts val="2400"/>
            </a:lnSpc>
            <a:spcBef>
              <a:spcPts val="0"/>
            </a:spcBef>
            <a:spcAft>
              <a:spcPts val="0"/>
            </a:spcAft>
            <a:buClrTx/>
            <a:buSzTx/>
            <a:tabLst/>
          </a:pPr>
          <a:endParaRPr lang="de-DE" sz="1600" kern="1200" baseline="0" dirty="0" smtClean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  <a:p xmlns:a="http://schemas.openxmlformats.org/drawingml/2006/main">
          <a:pPr marL="285750" marR="0" indent="-285750" algn="l" defTabSz="914400" rtl="0" eaLnBrk="1" fontAlgn="auto" latinLnBrk="0" hangingPunct="1">
            <a:lnSpc>
              <a:spcPts val="24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Char char="-"/>
            <a:tabLst/>
          </a:pPr>
          <a:endParaRPr kumimoji="0" lang="de-DE" sz="1800" b="0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0.19113</cdr:x>
      <cdr:y>0.10157</cdr:y>
    </cdr:from>
    <cdr:to>
      <cdr:x>0.84459</cdr:x>
      <cdr:y>0.24771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1475275" y="427806"/>
          <a:ext cx="5043885" cy="6155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lIns="216000" tIns="0" rIns="0" bIns="0" rtlCol="0">
          <a:spAutoFit/>
        </a:bodyPr>
        <a:lstStyle xmlns:a="http://schemas.openxmlformats.org/drawingml/2006/main"/>
        <a:p xmlns:a="http://schemas.openxmlformats.org/drawingml/2006/main">
          <a:pPr marR="0" algn="l" defTabSz="914400" rtl="0" eaLnBrk="1" fontAlgn="auto" latinLnBrk="0" hangingPunct="1">
            <a:lnSpc>
              <a:spcPts val="2400"/>
            </a:lnSpc>
            <a:spcBef>
              <a:spcPts val="0"/>
            </a:spcBef>
            <a:spcAft>
              <a:spcPts val="0"/>
            </a:spcAft>
            <a:buClrTx/>
            <a:buSzTx/>
            <a:tabLst/>
          </a:pPr>
          <a:r>
            <a:rPr kumimoji="0" lang="de-DE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rPr>
            <a:t>- Überschuss  +27.000 kWh = +11.650 €</a:t>
          </a:r>
        </a:p>
        <a:p xmlns:a="http://schemas.openxmlformats.org/drawingml/2006/main">
          <a:pPr marR="0" algn="l" defTabSz="914400" rtl="0" eaLnBrk="1" fontAlgn="auto" latinLnBrk="0" hangingPunct="1">
            <a:lnSpc>
              <a:spcPts val="2400"/>
            </a:lnSpc>
            <a:spcBef>
              <a:spcPts val="0"/>
            </a:spcBef>
            <a:spcAft>
              <a:spcPts val="0"/>
            </a:spcAft>
            <a:buClrTx/>
            <a:buSzTx/>
            <a:tabLst/>
          </a:pPr>
          <a:endParaRPr kumimoji="0" lang="de-DE" sz="2000" b="0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Arial" pitchFamily="34" charset="0"/>
            <a:ea typeface="+mn-ea"/>
            <a:cs typeface="Arial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AutoShape 1"/>
          <p:cNvSpPr>
            <a:spLocks noChangeArrowheads="1"/>
          </p:cNvSpPr>
          <p:nvPr/>
        </p:nvSpPr>
        <p:spPr bwMode="auto">
          <a:xfrm>
            <a:off x="1" y="1"/>
            <a:ext cx="6791325" cy="9872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336" tIns="46168" rIns="92336" bIns="46168" anchor="ctr"/>
          <a:lstStyle/>
          <a:p>
            <a:endParaRPr lang="de-DE"/>
          </a:p>
        </p:txBody>
      </p:sp>
      <p:sp>
        <p:nvSpPr>
          <p:cNvPr id="4098" name="AutoShape 2"/>
          <p:cNvSpPr>
            <a:spLocks noChangeArrowheads="1"/>
          </p:cNvSpPr>
          <p:nvPr/>
        </p:nvSpPr>
        <p:spPr bwMode="auto">
          <a:xfrm>
            <a:off x="1" y="1"/>
            <a:ext cx="6791325" cy="9872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336" tIns="46168" rIns="92336" bIns="46168" anchor="ctr"/>
          <a:lstStyle/>
          <a:p>
            <a:endParaRPr lang="de-DE"/>
          </a:p>
        </p:txBody>
      </p:sp>
      <p:sp>
        <p:nvSpPr>
          <p:cNvPr id="4099" name="AutoShape 3"/>
          <p:cNvSpPr>
            <a:spLocks noChangeArrowheads="1"/>
          </p:cNvSpPr>
          <p:nvPr/>
        </p:nvSpPr>
        <p:spPr bwMode="auto">
          <a:xfrm>
            <a:off x="1" y="1"/>
            <a:ext cx="6791325" cy="9872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336" tIns="46168" rIns="92336" bIns="46168" anchor="ctr"/>
          <a:lstStyle/>
          <a:p>
            <a:endParaRPr lang="de-DE"/>
          </a:p>
        </p:txBody>
      </p:sp>
      <p:sp>
        <p:nvSpPr>
          <p:cNvPr id="4100" name="AutoShape 4"/>
          <p:cNvSpPr>
            <a:spLocks noChangeArrowheads="1"/>
          </p:cNvSpPr>
          <p:nvPr/>
        </p:nvSpPr>
        <p:spPr bwMode="auto">
          <a:xfrm>
            <a:off x="1" y="1"/>
            <a:ext cx="6791325" cy="9872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336" tIns="46168" rIns="92336" bIns="46168" anchor="ctr"/>
          <a:lstStyle/>
          <a:p>
            <a:endParaRPr lang="de-DE"/>
          </a:p>
        </p:txBody>
      </p:sp>
      <p:sp>
        <p:nvSpPr>
          <p:cNvPr id="4101" name="AutoShape 5"/>
          <p:cNvSpPr>
            <a:spLocks noChangeArrowheads="1"/>
          </p:cNvSpPr>
          <p:nvPr/>
        </p:nvSpPr>
        <p:spPr bwMode="auto">
          <a:xfrm>
            <a:off x="1" y="1"/>
            <a:ext cx="6791325" cy="9872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336" tIns="46168" rIns="92336" bIns="46168" anchor="ctr"/>
          <a:lstStyle/>
          <a:p>
            <a:endParaRPr lang="de-DE"/>
          </a:p>
        </p:txBody>
      </p:sp>
      <p:sp>
        <p:nvSpPr>
          <p:cNvPr id="4102" name="AutoShape 6"/>
          <p:cNvSpPr>
            <a:spLocks noChangeArrowheads="1"/>
          </p:cNvSpPr>
          <p:nvPr/>
        </p:nvSpPr>
        <p:spPr bwMode="auto">
          <a:xfrm>
            <a:off x="1" y="1"/>
            <a:ext cx="6791325" cy="9872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336" tIns="46168" rIns="92336" bIns="46168" anchor="ctr"/>
          <a:lstStyle/>
          <a:p>
            <a:endParaRPr lang="de-DE"/>
          </a:p>
        </p:txBody>
      </p:sp>
      <p:sp>
        <p:nvSpPr>
          <p:cNvPr id="4103" name="AutoShape 7"/>
          <p:cNvSpPr>
            <a:spLocks noChangeArrowheads="1"/>
          </p:cNvSpPr>
          <p:nvPr/>
        </p:nvSpPr>
        <p:spPr bwMode="auto">
          <a:xfrm>
            <a:off x="1" y="1"/>
            <a:ext cx="6791325" cy="9872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336" tIns="46168" rIns="92336" bIns="46168" anchor="ctr"/>
          <a:lstStyle/>
          <a:p>
            <a:endParaRPr lang="de-DE"/>
          </a:p>
        </p:txBody>
      </p:sp>
      <p:sp>
        <p:nvSpPr>
          <p:cNvPr id="4104" name="AutoShape 8"/>
          <p:cNvSpPr>
            <a:spLocks noChangeArrowheads="1"/>
          </p:cNvSpPr>
          <p:nvPr/>
        </p:nvSpPr>
        <p:spPr bwMode="auto">
          <a:xfrm>
            <a:off x="1" y="1"/>
            <a:ext cx="6791325" cy="9872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336" tIns="46168" rIns="92336" bIns="46168" anchor="ctr"/>
          <a:lstStyle/>
          <a:p>
            <a:endParaRPr lang="de-DE"/>
          </a:p>
        </p:txBody>
      </p:sp>
      <p:sp>
        <p:nvSpPr>
          <p:cNvPr id="4105" name="Rectangle 9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47713"/>
            <a:ext cx="4919663" cy="3689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4106" name="Rectangle 10"/>
          <p:cNvSpPr>
            <a:spLocks noGrp="1" noChangeArrowheads="1"/>
          </p:cNvSpPr>
          <p:nvPr>
            <p:ph type="body"/>
          </p:nvPr>
        </p:nvSpPr>
        <p:spPr bwMode="auto">
          <a:xfrm>
            <a:off x="679784" y="4690279"/>
            <a:ext cx="5418782" cy="44273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smtClean="0"/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hdr"/>
          </p:nvPr>
        </p:nvSpPr>
        <p:spPr bwMode="auto">
          <a:xfrm>
            <a:off x="1" y="1"/>
            <a:ext cx="2931660" cy="479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tabLst>
                <a:tab pos="730992" algn="l"/>
                <a:tab pos="1461984" algn="l"/>
                <a:tab pos="2192976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endParaRPr lang="en-GB"/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dt"/>
          </p:nvPr>
        </p:nvSpPr>
        <p:spPr bwMode="auto">
          <a:xfrm>
            <a:off x="3845066" y="1"/>
            <a:ext cx="2931660" cy="479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0000"/>
              </a:lnSpc>
              <a:tabLst>
                <a:tab pos="730992" algn="l"/>
                <a:tab pos="1461984" algn="l"/>
                <a:tab pos="2192976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endParaRPr lang="en-GB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ftr"/>
          </p:nvPr>
        </p:nvSpPr>
        <p:spPr bwMode="auto">
          <a:xfrm>
            <a:off x="1" y="9377347"/>
            <a:ext cx="2931660" cy="479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tabLst>
                <a:tab pos="730992" algn="l"/>
                <a:tab pos="1461984" algn="l"/>
                <a:tab pos="2192976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endParaRPr lang="en-GB"/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sldNum"/>
          </p:nvPr>
        </p:nvSpPr>
        <p:spPr bwMode="auto">
          <a:xfrm>
            <a:off x="3845066" y="9377347"/>
            <a:ext cx="2931660" cy="479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0000"/>
              </a:lnSpc>
              <a:tabLst>
                <a:tab pos="730992" algn="l"/>
                <a:tab pos="1461984" algn="l"/>
                <a:tab pos="2192976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fld id="{94FC24EA-7229-49D3-9F21-1157B28FC396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93721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4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FC9E5DA-9A9B-4E35-9830-2AEEFE54D79E}" type="slidenum">
              <a:rPr lang="en-GB"/>
              <a:pPr/>
              <a:t>2</a:t>
            </a:fld>
            <a:endParaRPr lang="en-GB"/>
          </a:p>
        </p:txBody>
      </p:sp>
      <p:sp>
        <p:nvSpPr>
          <p:cNvPr id="6145" name="Text Box 1"/>
          <p:cNvSpPr txBox="1">
            <a:spLocks noChangeArrowheads="1"/>
          </p:cNvSpPr>
          <p:nvPr/>
        </p:nvSpPr>
        <p:spPr bwMode="auto">
          <a:xfrm>
            <a:off x="2190229" y="702099"/>
            <a:ext cx="2628273" cy="3462406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336" tIns="46168" rIns="92336" bIns="46168" anchor="ctr"/>
          <a:lstStyle/>
          <a:p>
            <a:endParaRPr lang="de-DE"/>
          </a:p>
        </p:txBody>
      </p:sp>
      <p:sp>
        <p:nvSpPr>
          <p:cNvPr id="61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79786" y="4690279"/>
            <a:ext cx="5420405" cy="442899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47713"/>
            <a:ext cx="4919663" cy="368935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CD2D4523-D303-467B-A816-906227B784D5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3769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47713"/>
            <a:ext cx="4919663" cy="368935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CD2D4523-D303-467B-A816-906227B784D5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46782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4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FC9E5DA-9A9B-4E35-9830-2AEEFE54D79E}" type="slidenum">
              <a:rPr lang="en-GB"/>
              <a:pPr/>
              <a:t>14</a:t>
            </a:fld>
            <a:endParaRPr lang="en-GB"/>
          </a:p>
        </p:txBody>
      </p:sp>
      <p:sp>
        <p:nvSpPr>
          <p:cNvPr id="6145" name="Text Box 1"/>
          <p:cNvSpPr txBox="1">
            <a:spLocks noChangeArrowheads="1"/>
          </p:cNvSpPr>
          <p:nvPr/>
        </p:nvSpPr>
        <p:spPr bwMode="auto">
          <a:xfrm>
            <a:off x="2190229" y="702099"/>
            <a:ext cx="2628273" cy="3462406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336" tIns="46168" rIns="92336" bIns="46168" anchor="ctr"/>
          <a:lstStyle/>
          <a:p>
            <a:endParaRPr lang="de-DE"/>
          </a:p>
        </p:txBody>
      </p:sp>
      <p:sp>
        <p:nvSpPr>
          <p:cNvPr id="61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79786" y="4690279"/>
            <a:ext cx="5420405" cy="442899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4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FC9E5DA-9A9B-4E35-9830-2AEEFE54D79E}" type="slidenum">
              <a:rPr lang="en-GB"/>
              <a:pPr/>
              <a:t>15</a:t>
            </a:fld>
            <a:endParaRPr lang="en-GB"/>
          </a:p>
        </p:txBody>
      </p:sp>
      <p:sp>
        <p:nvSpPr>
          <p:cNvPr id="6145" name="Text Box 1"/>
          <p:cNvSpPr txBox="1">
            <a:spLocks noChangeArrowheads="1"/>
          </p:cNvSpPr>
          <p:nvPr/>
        </p:nvSpPr>
        <p:spPr bwMode="auto">
          <a:xfrm>
            <a:off x="2190229" y="702099"/>
            <a:ext cx="2628273" cy="3462406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336" tIns="46168" rIns="92336" bIns="46168" anchor="ctr"/>
          <a:lstStyle/>
          <a:p>
            <a:endParaRPr lang="de-DE"/>
          </a:p>
        </p:txBody>
      </p:sp>
      <p:sp>
        <p:nvSpPr>
          <p:cNvPr id="61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79786" y="4690279"/>
            <a:ext cx="5420405" cy="442899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4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FC9E5DA-9A9B-4E35-9830-2AEEFE54D79E}" type="slidenum">
              <a:rPr lang="en-GB"/>
              <a:pPr/>
              <a:t>16</a:t>
            </a:fld>
            <a:endParaRPr lang="en-GB"/>
          </a:p>
        </p:txBody>
      </p:sp>
      <p:sp>
        <p:nvSpPr>
          <p:cNvPr id="6145" name="Text Box 1"/>
          <p:cNvSpPr txBox="1">
            <a:spLocks noChangeArrowheads="1"/>
          </p:cNvSpPr>
          <p:nvPr/>
        </p:nvSpPr>
        <p:spPr bwMode="auto">
          <a:xfrm>
            <a:off x="2190229" y="702099"/>
            <a:ext cx="2628273" cy="3462406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336" tIns="46168" rIns="92336" bIns="46168" anchor="ctr"/>
          <a:lstStyle/>
          <a:p>
            <a:endParaRPr lang="de-DE"/>
          </a:p>
        </p:txBody>
      </p:sp>
      <p:sp>
        <p:nvSpPr>
          <p:cNvPr id="61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79786" y="4690279"/>
            <a:ext cx="5420405" cy="442899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4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FC9E5DA-9A9B-4E35-9830-2AEEFE54D79E}" type="slidenum">
              <a:rPr lang="en-GB"/>
              <a:pPr/>
              <a:t>17</a:t>
            </a:fld>
            <a:endParaRPr lang="en-GB"/>
          </a:p>
        </p:txBody>
      </p:sp>
      <p:sp>
        <p:nvSpPr>
          <p:cNvPr id="6145" name="Text Box 1"/>
          <p:cNvSpPr txBox="1">
            <a:spLocks noChangeArrowheads="1"/>
          </p:cNvSpPr>
          <p:nvPr/>
        </p:nvSpPr>
        <p:spPr bwMode="auto">
          <a:xfrm>
            <a:off x="2190229" y="702099"/>
            <a:ext cx="2628273" cy="3462406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336" tIns="46168" rIns="92336" bIns="46168" anchor="ctr"/>
          <a:lstStyle/>
          <a:p>
            <a:endParaRPr lang="de-DE"/>
          </a:p>
        </p:txBody>
      </p:sp>
      <p:sp>
        <p:nvSpPr>
          <p:cNvPr id="61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79786" y="4690279"/>
            <a:ext cx="5420405" cy="442899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4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FC9E5DA-9A9B-4E35-9830-2AEEFE54D79E}" type="slidenum">
              <a:rPr lang="en-GB"/>
              <a:pPr/>
              <a:t>18</a:t>
            </a:fld>
            <a:endParaRPr lang="en-GB"/>
          </a:p>
        </p:txBody>
      </p:sp>
      <p:sp>
        <p:nvSpPr>
          <p:cNvPr id="6145" name="Text Box 1"/>
          <p:cNvSpPr txBox="1">
            <a:spLocks noChangeArrowheads="1"/>
          </p:cNvSpPr>
          <p:nvPr/>
        </p:nvSpPr>
        <p:spPr bwMode="auto">
          <a:xfrm>
            <a:off x="2190229" y="702099"/>
            <a:ext cx="2628273" cy="3462406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336" tIns="46168" rIns="92336" bIns="46168" anchor="ctr"/>
          <a:lstStyle/>
          <a:p>
            <a:endParaRPr lang="de-DE"/>
          </a:p>
        </p:txBody>
      </p:sp>
      <p:sp>
        <p:nvSpPr>
          <p:cNvPr id="61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79786" y="4690279"/>
            <a:ext cx="5420405" cy="442899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4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FC9E5DA-9A9B-4E35-9830-2AEEFE54D79E}" type="slidenum">
              <a:rPr lang="en-GB"/>
              <a:pPr/>
              <a:t>19</a:t>
            </a:fld>
            <a:endParaRPr lang="en-GB"/>
          </a:p>
        </p:txBody>
      </p:sp>
      <p:sp>
        <p:nvSpPr>
          <p:cNvPr id="6145" name="Text Box 1"/>
          <p:cNvSpPr txBox="1">
            <a:spLocks noChangeArrowheads="1"/>
          </p:cNvSpPr>
          <p:nvPr/>
        </p:nvSpPr>
        <p:spPr bwMode="auto">
          <a:xfrm>
            <a:off x="2190229" y="702099"/>
            <a:ext cx="2628273" cy="3462406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336" tIns="46168" rIns="92336" bIns="46168" anchor="ctr"/>
          <a:lstStyle/>
          <a:p>
            <a:endParaRPr lang="de-DE"/>
          </a:p>
        </p:txBody>
      </p:sp>
      <p:sp>
        <p:nvSpPr>
          <p:cNvPr id="61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79786" y="4690279"/>
            <a:ext cx="5420405" cy="442899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4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FC9E5DA-9A9B-4E35-9830-2AEEFE54D79E}" type="slidenum">
              <a:rPr lang="en-GB"/>
              <a:pPr/>
              <a:t>20</a:t>
            </a:fld>
            <a:endParaRPr lang="en-GB"/>
          </a:p>
        </p:txBody>
      </p:sp>
      <p:sp>
        <p:nvSpPr>
          <p:cNvPr id="6145" name="Text Box 1"/>
          <p:cNvSpPr txBox="1">
            <a:spLocks noChangeArrowheads="1"/>
          </p:cNvSpPr>
          <p:nvPr/>
        </p:nvSpPr>
        <p:spPr bwMode="auto">
          <a:xfrm>
            <a:off x="2190229" y="702099"/>
            <a:ext cx="2628273" cy="3462406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336" tIns="46168" rIns="92336" bIns="46168" anchor="ctr"/>
          <a:lstStyle/>
          <a:p>
            <a:endParaRPr lang="de-DE"/>
          </a:p>
        </p:txBody>
      </p:sp>
      <p:sp>
        <p:nvSpPr>
          <p:cNvPr id="61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79786" y="4690279"/>
            <a:ext cx="5420405" cy="442899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4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FC9E5DA-9A9B-4E35-9830-2AEEFE54D79E}" type="slidenum">
              <a:rPr lang="en-GB"/>
              <a:pPr/>
              <a:t>21</a:t>
            </a:fld>
            <a:endParaRPr lang="en-GB"/>
          </a:p>
        </p:txBody>
      </p:sp>
      <p:sp>
        <p:nvSpPr>
          <p:cNvPr id="6145" name="Text Box 1"/>
          <p:cNvSpPr txBox="1">
            <a:spLocks noChangeArrowheads="1"/>
          </p:cNvSpPr>
          <p:nvPr/>
        </p:nvSpPr>
        <p:spPr bwMode="auto">
          <a:xfrm>
            <a:off x="2190229" y="702099"/>
            <a:ext cx="2628273" cy="3462406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336" tIns="46168" rIns="92336" bIns="46168" anchor="ctr"/>
          <a:lstStyle/>
          <a:p>
            <a:endParaRPr lang="de-DE"/>
          </a:p>
        </p:txBody>
      </p:sp>
      <p:sp>
        <p:nvSpPr>
          <p:cNvPr id="61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79786" y="4690279"/>
            <a:ext cx="5420405" cy="442899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4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FC9E5DA-9A9B-4E35-9830-2AEEFE54D79E}" type="slidenum">
              <a:rPr lang="en-GB"/>
              <a:pPr/>
              <a:t>3</a:t>
            </a:fld>
            <a:endParaRPr lang="en-GB"/>
          </a:p>
        </p:txBody>
      </p:sp>
      <p:sp>
        <p:nvSpPr>
          <p:cNvPr id="6145" name="Text Box 1"/>
          <p:cNvSpPr txBox="1">
            <a:spLocks noChangeArrowheads="1"/>
          </p:cNvSpPr>
          <p:nvPr/>
        </p:nvSpPr>
        <p:spPr bwMode="auto">
          <a:xfrm>
            <a:off x="2190229" y="702099"/>
            <a:ext cx="2628273" cy="3462406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336" tIns="46168" rIns="92336" bIns="46168" anchor="ctr"/>
          <a:lstStyle/>
          <a:p>
            <a:endParaRPr lang="de-DE"/>
          </a:p>
        </p:txBody>
      </p:sp>
      <p:sp>
        <p:nvSpPr>
          <p:cNvPr id="61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79786" y="4690279"/>
            <a:ext cx="5420405" cy="442899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4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FC9E5DA-9A9B-4E35-9830-2AEEFE54D79E}" type="slidenum">
              <a:rPr lang="en-GB"/>
              <a:pPr/>
              <a:t>22</a:t>
            </a:fld>
            <a:endParaRPr lang="en-GB"/>
          </a:p>
        </p:txBody>
      </p:sp>
      <p:sp>
        <p:nvSpPr>
          <p:cNvPr id="6145" name="Text Box 1"/>
          <p:cNvSpPr txBox="1">
            <a:spLocks noChangeArrowheads="1"/>
          </p:cNvSpPr>
          <p:nvPr/>
        </p:nvSpPr>
        <p:spPr bwMode="auto">
          <a:xfrm>
            <a:off x="2190229" y="702099"/>
            <a:ext cx="2628273" cy="3462406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336" tIns="46168" rIns="92336" bIns="46168" anchor="ctr"/>
          <a:lstStyle/>
          <a:p>
            <a:endParaRPr lang="de-DE"/>
          </a:p>
        </p:txBody>
      </p:sp>
      <p:sp>
        <p:nvSpPr>
          <p:cNvPr id="61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79786" y="4690279"/>
            <a:ext cx="5420405" cy="442899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4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FC9E5DA-9A9B-4E35-9830-2AEEFE54D79E}" type="slidenum">
              <a:rPr lang="en-GB"/>
              <a:pPr/>
              <a:t>23</a:t>
            </a:fld>
            <a:endParaRPr lang="en-GB"/>
          </a:p>
        </p:txBody>
      </p:sp>
      <p:sp>
        <p:nvSpPr>
          <p:cNvPr id="6145" name="Text Box 1"/>
          <p:cNvSpPr txBox="1">
            <a:spLocks noChangeArrowheads="1"/>
          </p:cNvSpPr>
          <p:nvPr/>
        </p:nvSpPr>
        <p:spPr bwMode="auto">
          <a:xfrm>
            <a:off x="2190229" y="702099"/>
            <a:ext cx="2628273" cy="3462406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336" tIns="46168" rIns="92336" bIns="46168" anchor="ctr"/>
          <a:lstStyle/>
          <a:p>
            <a:endParaRPr lang="de-DE"/>
          </a:p>
        </p:txBody>
      </p:sp>
      <p:sp>
        <p:nvSpPr>
          <p:cNvPr id="61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79786" y="4690279"/>
            <a:ext cx="5420405" cy="442899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4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FC9E5DA-9A9B-4E35-9830-2AEEFE54D79E}" type="slidenum">
              <a:rPr lang="en-GB"/>
              <a:pPr/>
              <a:t>24</a:t>
            </a:fld>
            <a:endParaRPr lang="en-GB"/>
          </a:p>
        </p:txBody>
      </p:sp>
      <p:sp>
        <p:nvSpPr>
          <p:cNvPr id="6145" name="Text Box 1"/>
          <p:cNvSpPr txBox="1">
            <a:spLocks noChangeArrowheads="1"/>
          </p:cNvSpPr>
          <p:nvPr/>
        </p:nvSpPr>
        <p:spPr bwMode="auto">
          <a:xfrm>
            <a:off x="2190229" y="702099"/>
            <a:ext cx="2628273" cy="3462406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336" tIns="46168" rIns="92336" bIns="46168" anchor="ctr"/>
          <a:lstStyle/>
          <a:p>
            <a:endParaRPr lang="de-DE"/>
          </a:p>
        </p:txBody>
      </p:sp>
      <p:sp>
        <p:nvSpPr>
          <p:cNvPr id="61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79786" y="4690279"/>
            <a:ext cx="5420405" cy="442899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4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FC9E5DA-9A9B-4E35-9830-2AEEFE54D79E}" type="slidenum">
              <a:rPr lang="en-GB"/>
              <a:pPr/>
              <a:t>25</a:t>
            </a:fld>
            <a:endParaRPr lang="en-GB"/>
          </a:p>
        </p:txBody>
      </p:sp>
      <p:sp>
        <p:nvSpPr>
          <p:cNvPr id="6145" name="Text Box 1"/>
          <p:cNvSpPr txBox="1">
            <a:spLocks noChangeArrowheads="1"/>
          </p:cNvSpPr>
          <p:nvPr/>
        </p:nvSpPr>
        <p:spPr bwMode="auto">
          <a:xfrm>
            <a:off x="2190229" y="702099"/>
            <a:ext cx="2628273" cy="3462406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336" tIns="46168" rIns="92336" bIns="46168" anchor="ctr"/>
          <a:lstStyle/>
          <a:p>
            <a:endParaRPr lang="de-DE"/>
          </a:p>
        </p:txBody>
      </p:sp>
      <p:sp>
        <p:nvSpPr>
          <p:cNvPr id="61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79786" y="4690279"/>
            <a:ext cx="5420405" cy="442899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4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FC9E5DA-9A9B-4E35-9830-2AEEFE54D79E}" type="slidenum">
              <a:rPr lang="en-GB"/>
              <a:pPr/>
              <a:t>26</a:t>
            </a:fld>
            <a:endParaRPr lang="en-GB"/>
          </a:p>
        </p:txBody>
      </p:sp>
      <p:sp>
        <p:nvSpPr>
          <p:cNvPr id="6145" name="Text Box 1"/>
          <p:cNvSpPr txBox="1">
            <a:spLocks noChangeArrowheads="1"/>
          </p:cNvSpPr>
          <p:nvPr/>
        </p:nvSpPr>
        <p:spPr bwMode="auto">
          <a:xfrm>
            <a:off x="2190229" y="702099"/>
            <a:ext cx="2628273" cy="3462406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336" tIns="46168" rIns="92336" bIns="46168" anchor="ctr"/>
          <a:lstStyle/>
          <a:p>
            <a:endParaRPr lang="de-DE"/>
          </a:p>
        </p:txBody>
      </p:sp>
      <p:sp>
        <p:nvSpPr>
          <p:cNvPr id="61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79786" y="4690279"/>
            <a:ext cx="5420405" cy="442899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4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FC9E5DA-9A9B-4E35-9830-2AEEFE54D79E}" type="slidenum">
              <a:rPr lang="en-GB"/>
              <a:pPr/>
              <a:t>4</a:t>
            </a:fld>
            <a:endParaRPr lang="en-GB"/>
          </a:p>
        </p:txBody>
      </p:sp>
      <p:sp>
        <p:nvSpPr>
          <p:cNvPr id="6145" name="Text Box 1"/>
          <p:cNvSpPr txBox="1">
            <a:spLocks noChangeArrowheads="1"/>
          </p:cNvSpPr>
          <p:nvPr/>
        </p:nvSpPr>
        <p:spPr bwMode="auto">
          <a:xfrm>
            <a:off x="2190229" y="702099"/>
            <a:ext cx="2628273" cy="3462406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336" tIns="46168" rIns="92336" bIns="46168" anchor="ctr"/>
          <a:lstStyle/>
          <a:p>
            <a:endParaRPr lang="de-DE"/>
          </a:p>
        </p:txBody>
      </p:sp>
      <p:sp>
        <p:nvSpPr>
          <p:cNvPr id="61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79786" y="4690279"/>
            <a:ext cx="5420405" cy="442899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4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30829" algn="l"/>
                <a:tab pos="1461658" algn="l"/>
                <a:tab pos="2192486" algn="l"/>
              </a:tabLst>
              <a:defRPr sz="4400">
                <a:solidFill>
                  <a:schemeClr val="bg1"/>
                </a:solidFill>
                <a:latin typeface="Arial" charset="0"/>
              </a:defRPr>
            </a:lvl1pPr>
            <a:lvl2pPr eaLnBrk="0" hangingPunct="0">
              <a:tabLst>
                <a:tab pos="730829" algn="l"/>
                <a:tab pos="1461658" algn="l"/>
                <a:tab pos="2192486" algn="l"/>
              </a:tabLst>
              <a:defRPr sz="4400">
                <a:solidFill>
                  <a:schemeClr val="bg1"/>
                </a:solidFill>
                <a:latin typeface="Arial" charset="0"/>
              </a:defRPr>
            </a:lvl2pPr>
            <a:lvl3pPr eaLnBrk="0" hangingPunct="0">
              <a:tabLst>
                <a:tab pos="730829" algn="l"/>
                <a:tab pos="1461658" algn="l"/>
                <a:tab pos="2192486" algn="l"/>
              </a:tabLst>
              <a:defRPr sz="4400">
                <a:solidFill>
                  <a:schemeClr val="bg1"/>
                </a:solidFill>
                <a:latin typeface="Arial" charset="0"/>
              </a:defRPr>
            </a:lvl3pPr>
            <a:lvl4pPr eaLnBrk="0" hangingPunct="0">
              <a:tabLst>
                <a:tab pos="730829" algn="l"/>
                <a:tab pos="1461658" algn="l"/>
                <a:tab pos="2192486" algn="l"/>
              </a:tabLst>
              <a:defRPr sz="4400">
                <a:solidFill>
                  <a:schemeClr val="bg1"/>
                </a:solidFill>
                <a:latin typeface="Arial" charset="0"/>
              </a:defRPr>
            </a:lvl4pPr>
            <a:lvl5pPr eaLnBrk="0" hangingPunct="0">
              <a:tabLst>
                <a:tab pos="730829" algn="l"/>
                <a:tab pos="1461658" algn="l"/>
                <a:tab pos="2192486" algn="l"/>
              </a:tabLst>
              <a:defRPr sz="4400">
                <a:solidFill>
                  <a:schemeClr val="bg1"/>
                </a:solidFill>
                <a:latin typeface="Arial" charset="0"/>
              </a:defRPr>
            </a:lvl5pPr>
            <a:lvl6pPr marL="2538667" indent="-230788" defTabSz="453563" eaLnBrk="0" fontAlgn="base" hangingPunct="0">
              <a:lnSpc>
                <a:spcPct val="7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30829" algn="l"/>
                <a:tab pos="1461658" algn="l"/>
                <a:tab pos="2192486" algn="l"/>
              </a:tabLst>
              <a:defRPr sz="4400">
                <a:solidFill>
                  <a:schemeClr val="bg1"/>
                </a:solidFill>
                <a:latin typeface="Arial" charset="0"/>
              </a:defRPr>
            </a:lvl6pPr>
            <a:lvl7pPr marL="3000244" indent="-230788" defTabSz="453563" eaLnBrk="0" fontAlgn="base" hangingPunct="0">
              <a:lnSpc>
                <a:spcPct val="7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30829" algn="l"/>
                <a:tab pos="1461658" algn="l"/>
                <a:tab pos="2192486" algn="l"/>
              </a:tabLst>
              <a:defRPr sz="4400">
                <a:solidFill>
                  <a:schemeClr val="bg1"/>
                </a:solidFill>
                <a:latin typeface="Arial" charset="0"/>
              </a:defRPr>
            </a:lvl7pPr>
            <a:lvl8pPr marL="3461819" indent="-230788" defTabSz="453563" eaLnBrk="0" fontAlgn="base" hangingPunct="0">
              <a:lnSpc>
                <a:spcPct val="7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30829" algn="l"/>
                <a:tab pos="1461658" algn="l"/>
                <a:tab pos="2192486" algn="l"/>
              </a:tabLst>
              <a:defRPr sz="4400">
                <a:solidFill>
                  <a:schemeClr val="bg1"/>
                </a:solidFill>
                <a:latin typeface="Arial" charset="0"/>
              </a:defRPr>
            </a:lvl8pPr>
            <a:lvl9pPr marL="3923396" indent="-230788" defTabSz="453563" eaLnBrk="0" fontAlgn="base" hangingPunct="0">
              <a:lnSpc>
                <a:spcPct val="7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30829" algn="l"/>
                <a:tab pos="1461658" algn="l"/>
                <a:tab pos="2192486" algn="l"/>
              </a:tabLst>
              <a:defRPr sz="44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fld id="{CA15BB1F-3FAA-496E-ABEF-4999B53CB926}" type="slidenum">
              <a:rPr lang="en-GB" sz="1400">
                <a:solidFill>
                  <a:srgbClr val="000000"/>
                </a:solidFill>
                <a:latin typeface="Times New Roman" pitchFamily="18" charset="0"/>
              </a:rPr>
              <a:pPr eaLnBrk="1" hangingPunct="1"/>
              <a:t>5</a:t>
            </a:fld>
            <a:endParaRPr lang="en-GB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7100" y="738188"/>
            <a:ext cx="4938713" cy="3703637"/>
          </a:xfrm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5297" y="4688680"/>
            <a:ext cx="4980737" cy="4443419"/>
          </a:xfrm>
          <a:noFill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4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30829" algn="l"/>
                <a:tab pos="1461658" algn="l"/>
                <a:tab pos="2192486" algn="l"/>
              </a:tabLst>
              <a:defRPr sz="4400">
                <a:solidFill>
                  <a:schemeClr val="bg1"/>
                </a:solidFill>
                <a:latin typeface="Arial" charset="0"/>
              </a:defRPr>
            </a:lvl1pPr>
            <a:lvl2pPr eaLnBrk="0" hangingPunct="0">
              <a:tabLst>
                <a:tab pos="730829" algn="l"/>
                <a:tab pos="1461658" algn="l"/>
                <a:tab pos="2192486" algn="l"/>
              </a:tabLst>
              <a:defRPr sz="4400">
                <a:solidFill>
                  <a:schemeClr val="bg1"/>
                </a:solidFill>
                <a:latin typeface="Arial" charset="0"/>
              </a:defRPr>
            </a:lvl2pPr>
            <a:lvl3pPr eaLnBrk="0" hangingPunct="0">
              <a:tabLst>
                <a:tab pos="730829" algn="l"/>
                <a:tab pos="1461658" algn="l"/>
                <a:tab pos="2192486" algn="l"/>
              </a:tabLst>
              <a:defRPr sz="4400">
                <a:solidFill>
                  <a:schemeClr val="bg1"/>
                </a:solidFill>
                <a:latin typeface="Arial" charset="0"/>
              </a:defRPr>
            </a:lvl3pPr>
            <a:lvl4pPr eaLnBrk="0" hangingPunct="0">
              <a:tabLst>
                <a:tab pos="730829" algn="l"/>
                <a:tab pos="1461658" algn="l"/>
                <a:tab pos="2192486" algn="l"/>
              </a:tabLst>
              <a:defRPr sz="4400">
                <a:solidFill>
                  <a:schemeClr val="bg1"/>
                </a:solidFill>
                <a:latin typeface="Arial" charset="0"/>
              </a:defRPr>
            </a:lvl4pPr>
            <a:lvl5pPr eaLnBrk="0" hangingPunct="0">
              <a:tabLst>
                <a:tab pos="730829" algn="l"/>
                <a:tab pos="1461658" algn="l"/>
                <a:tab pos="2192486" algn="l"/>
              </a:tabLst>
              <a:defRPr sz="4400">
                <a:solidFill>
                  <a:schemeClr val="bg1"/>
                </a:solidFill>
                <a:latin typeface="Arial" charset="0"/>
              </a:defRPr>
            </a:lvl5pPr>
            <a:lvl6pPr marL="2538667" indent="-230788" defTabSz="453563" eaLnBrk="0" fontAlgn="base" hangingPunct="0">
              <a:lnSpc>
                <a:spcPct val="7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30829" algn="l"/>
                <a:tab pos="1461658" algn="l"/>
                <a:tab pos="2192486" algn="l"/>
              </a:tabLst>
              <a:defRPr sz="4400">
                <a:solidFill>
                  <a:schemeClr val="bg1"/>
                </a:solidFill>
                <a:latin typeface="Arial" charset="0"/>
              </a:defRPr>
            </a:lvl6pPr>
            <a:lvl7pPr marL="3000244" indent="-230788" defTabSz="453563" eaLnBrk="0" fontAlgn="base" hangingPunct="0">
              <a:lnSpc>
                <a:spcPct val="7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30829" algn="l"/>
                <a:tab pos="1461658" algn="l"/>
                <a:tab pos="2192486" algn="l"/>
              </a:tabLst>
              <a:defRPr sz="4400">
                <a:solidFill>
                  <a:schemeClr val="bg1"/>
                </a:solidFill>
                <a:latin typeface="Arial" charset="0"/>
              </a:defRPr>
            </a:lvl7pPr>
            <a:lvl8pPr marL="3461819" indent="-230788" defTabSz="453563" eaLnBrk="0" fontAlgn="base" hangingPunct="0">
              <a:lnSpc>
                <a:spcPct val="7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30829" algn="l"/>
                <a:tab pos="1461658" algn="l"/>
                <a:tab pos="2192486" algn="l"/>
              </a:tabLst>
              <a:defRPr sz="4400">
                <a:solidFill>
                  <a:schemeClr val="bg1"/>
                </a:solidFill>
                <a:latin typeface="Arial" charset="0"/>
              </a:defRPr>
            </a:lvl8pPr>
            <a:lvl9pPr marL="3923396" indent="-230788" defTabSz="453563" eaLnBrk="0" fontAlgn="base" hangingPunct="0">
              <a:lnSpc>
                <a:spcPct val="7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30829" algn="l"/>
                <a:tab pos="1461658" algn="l"/>
                <a:tab pos="2192486" algn="l"/>
              </a:tabLst>
              <a:defRPr sz="44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fld id="{7A295689-EE4C-489F-A039-91BF77925B76}" type="slidenum">
              <a:rPr lang="en-GB" sz="1400">
                <a:solidFill>
                  <a:srgbClr val="000000"/>
                </a:solidFill>
                <a:latin typeface="Times New Roman" pitchFamily="18" charset="0"/>
              </a:rPr>
              <a:pPr eaLnBrk="1" hangingPunct="1"/>
              <a:t>6</a:t>
            </a:fld>
            <a:endParaRPr lang="en-GB" sz="1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4275" name="Text Box 2"/>
          <p:cNvSpPr txBox="1">
            <a:spLocks noChangeArrowheads="1"/>
          </p:cNvSpPr>
          <p:nvPr/>
        </p:nvSpPr>
        <p:spPr bwMode="auto">
          <a:xfrm>
            <a:off x="913408" y="740575"/>
            <a:ext cx="4966136" cy="370124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315" tIns="46158" rIns="92315" bIns="46158" anchor="ctr"/>
          <a:lstStyle/>
          <a:p>
            <a:endParaRPr lang="de-DE"/>
          </a:p>
        </p:txBody>
      </p:sp>
      <p:sp>
        <p:nvSpPr>
          <p:cNvPr id="54276" name="Rectangle 3"/>
          <p:cNvSpPr>
            <a:spLocks noGrp="1" noChangeArrowheads="1"/>
          </p:cNvSpPr>
          <p:nvPr>
            <p:ph type="body"/>
          </p:nvPr>
        </p:nvSpPr>
        <p:spPr>
          <a:xfrm>
            <a:off x="678164" y="4687076"/>
            <a:ext cx="5423650" cy="4435404"/>
          </a:xfrm>
          <a:noFill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47713"/>
            <a:ext cx="4919663" cy="368935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CD2D4523-D303-467B-A816-906227B784D5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64234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47713"/>
            <a:ext cx="4919663" cy="368935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CD2D4523-D303-467B-A816-906227B784D5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52412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47713"/>
            <a:ext cx="4919663" cy="368935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CD2D4523-D303-467B-A816-906227B784D5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2862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47713"/>
            <a:ext cx="4919663" cy="368935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CD2D4523-D303-467B-A816-906227B784D5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3769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und Aufzählun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quarter" idx="10"/>
          </p:nvPr>
        </p:nvSpPr>
        <p:spPr>
          <a:xfrm>
            <a:off x="791581" y="1990725"/>
            <a:ext cx="7668852" cy="4173562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600"/>
              </a:spcBef>
              <a:spcAft>
                <a:spcPts val="600"/>
              </a:spcAft>
              <a:buClr>
                <a:srgbClr val="FFCC00"/>
              </a:buClr>
              <a:buFont typeface="Wingdings" pitchFamily="2" charset="2"/>
              <a:buChar char="n"/>
              <a:defRPr sz="1800">
                <a:latin typeface="+mn-lt"/>
              </a:defRPr>
            </a:lvl1pPr>
            <a:lvl2pPr marL="742950" indent="-28575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Wingdings" pitchFamily="2" charset="2"/>
              <a:buChar char="§"/>
              <a:defRPr sz="1600">
                <a:latin typeface="+mn-lt"/>
              </a:defRPr>
            </a:lvl2pPr>
            <a:lvl3pPr marL="1143000" indent="-22860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Symbol" pitchFamily="18" charset="2"/>
              <a:buChar char="-"/>
              <a:defRPr sz="1600">
                <a:latin typeface="+mn-lt"/>
              </a:defRPr>
            </a:lvl3pPr>
            <a:lvl4pPr marL="1600200" indent="-228600">
              <a:buFont typeface="Wingdings" pitchFamily="2" charset="2"/>
              <a:buChar char="§"/>
              <a:defRPr sz="2000">
                <a:latin typeface="+mn-lt"/>
              </a:defRPr>
            </a:lvl4pPr>
            <a:lvl5pPr marL="2057400" indent="-228600">
              <a:buFont typeface="Wingdings" pitchFamily="2" charset="2"/>
              <a:buChar char="§"/>
              <a:defRPr sz="2000">
                <a:latin typeface="+mn-lt"/>
              </a:defRPr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</p:txBody>
      </p:sp>
      <p:sp>
        <p:nvSpPr>
          <p:cNvPr id="5" name="Textplatzhalter 6"/>
          <p:cNvSpPr>
            <a:spLocks noGrp="1"/>
          </p:cNvSpPr>
          <p:nvPr>
            <p:ph type="body" sz="quarter" idx="11" hasCustomPrompt="1"/>
          </p:nvPr>
        </p:nvSpPr>
        <p:spPr>
          <a:xfrm>
            <a:off x="755576" y="1324569"/>
            <a:ext cx="7668852" cy="376239"/>
          </a:xfrm>
          <a:prstGeom prst="rect">
            <a:avLst/>
          </a:prstGeom>
          <a:noFill/>
        </p:spPr>
        <p:txBody>
          <a:bodyPr lIns="90000" rIns="72000"/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 smtClean="0"/>
              <a:t>Überschrift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479635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5"/>
          <p:cNvSpPr>
            <a:spLocks noGrp="1"/>
          </p:cNvSpPr>
          <p:nvPr>
            <p:ph type="body" sz="quarter" idx="12"/>
          </p:nvPr>
        </p:nvSpPr>
        <p:spPr>
          <a:xfrm>
            <a:off x="792163" y="1916832"/>
            <a:ext cx="7596261" cy="4320480"/>
          </a:xfrm>
          <a:prstGeom prst="rect">
            <a:avLst/>
          </a:prstGeom>
          <a:noFill/>
        </p:spPr>
        <p:txBody>
          <a:bodyPr/>
          <a:lstStyle>
            <a:lvl1pPr>
              <a:buFont typeface="+mj-lt"/>
              <a:buAutoNum type="arabicPeriod"/>
              <a:defRPr sz="1800" b="0">
                <a:solidFill>
                  <a:schemeClr val="accent1"/>
                </a:solidFill>
                <a:latin typeface="+mn-lt"/>
              </a:defRPr>
            </a:lvl1pPr>
            <a:lvl2pPr marL="360000" indent="0">
              <a:buNone/>
              <a:defRPr sz="1800">
                <a:latin typeface="+mn-lt"/>
              </a:defRPr>
            </a:lvl2pPr>
            <a:lvl3pPr marL="1257300" indent="-342900">
              <a:buFont typeface="+mj-lt"/>
              <a:buAutoNum type="arabicPeriod"/>
              <a:defRPr sz="1800">
                <a:latin typeface="+mn-lt"/>
              </a:defRPr>
            </a:lvl3pPr>
            <a:lvl4pPr>
              <a:defRPr sz="1800">
                <a:latin typeface="+mn-lt"/>
              </a:defRPr>
            </a:lvl4pPr>
            <a:lvl5pPr>
              <a:defRPr sz="1800">
                <a:latin typeface="+mn-lt"/>
              </a:defRPr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</p:txBody>
      </p:sp>
      <p:sp>
        <p:nvSpPr>
          <p:cNvPr id="5" name="Textplatzhalter 6"/>
          <p:cNvSpPr>
            <a:spLocks noGrp="1"/>
          </p:cNvSpPr>
          <p:nvPr>
            <p:ph type="body" sz="quarter" idx="11" hasCustomPrompt="1"/>
          </p:nvPr>
        </p:nvSpPr>
        <p:spPr>
          <a:xfrm>
            <a:off x="755576" y="1324569"/>
            <a:ext cx="7668852" cy="376239"/>
          </a:xfrm>
          <a:prstGeom prst="rect">
            <a:avLst/>
          </a:prstGeom>
          <a:noFill/>
        </p:spPr>
        <p:txBody>
          <a:bodyPr lIns="90000" rIns="72000"/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 smtClean="0"/>
              <a:t>Überschrift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283095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rafik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144"/>
            <a:ext cx="9144000" cy="6839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3644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0537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7206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de-DE" noProof="0" smtClean="0"/>
          </a:p>
        </p:txBody>
      </p:sp>
    </p:spTree>
    <p:extLst>
      <p:ext uri="{BB962C8B-B14F-4D97-AF65-F5344CB8AC3E}">
        <p14:creationId xmlns:p14="http://schemas.microsoft.com/office/powerpoint/2010/main" val="1680677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4470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feld 28"/>
          <p:cNvSpPr txBox="1"/>
          <p:nvPr/>
        </p:nvSpPr>
        <p:spPr>
          <a:xfrm>
            <a:off x="792163" y="1628775"/>
            <a:ext cx="7632700" cy="4679950"/>
          </a:xfrm>
          <a:prstGeom prst="rect">
            <a:avLst/>
          </a:prstGeom>
        </p:spPr>
        <p:txBody>
          <a:bodyPr wrap="square" lIns="216000" tIns="0" rIns="0" bIns="0" rtlCol="0">
            <a:noAutofit/>
          </a:bodyPr>
          <a:lstStyle/>
          <a:p>
            <a:pPr marL="0" marR="0" indent="0" algn="l" defTabSz="914400" rtl="0" eaLnBrk="1" fontAlgn="auto" latinLnBrk="0" hangingPunct="1">
              <a:lnSpc>
                <a:spcPts val="2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" name="Grafik 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144"/>
            <a:ext cx="9144000" cy="683971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80" r:id="rId3"/>
    <p:sldLayoutId id="2147483681" r:id="rId4"/>
    <p:sldLayoutId id="2147483682" r:id="rId5"/>
    <p:sldLayoutId id="2147483683" r:id="rId6"/>
    <p:sldLayoutId id="2147483686" r:id="rId7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ts val="2600"/>
        </a:lnSpc>
        <a:spcBef>
          <a:spcPct val="0"/>
        </a:spcBef>
        <a:buNone/>
        <a:defRPr sz="2000" b="1" kern="1200">
          <a:solidFill>
            <a:schemeClr val="accent4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 rot="21298932">
            <a:off x="-429689" y="2368224"/>
            <a:ext cx="5350310" cy="1641959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0" rtlCol="0" anchor="ctr"/>
          <a:lstStyle/>
          <a:p>
            <a:pPr>
              <a:lnSpc>
                <a:spcPct val="100000"/>
              </a:lnSpc>
              <a:spcBef>
                <a:spcPts val="3000"/>
              </a:spcBef>
            </a:pPr>
            <a:r>
              <a:rPr lang="de-DE" b="1" dirty="0" smtClean="0">
                <a:solidFill>
                  <a:schemeClr val="tx1"/>
                </a:solidFill>
              </a:rPr>
              <a:t>Herzlich willkommen!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258044" y="6000997"/>
            <a:ext cx="5904656" cy="615553"/>
          </a:xfrm>
          <a:prstGeom prst="rect">
            <a:avLst/>
          </a:prstGeom>
        </p:spPr>
        <p:txBody>
          <a:bodyPr wrap="square" lIns="216000" tIns="0" rIns="0" bIns="0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r>
              <a:rPr lang="de-DE" sz="2400" b="1" dirty="0" smtClean="0">
                <a:solidFill>
                  <a:schemeClr val="accent1"/>
                </a:solidFill>
                <a:latin typeface="Arial" pitchFamily="34" charset="0"/>
                <a:ea typeface="+mn-ea"/>
                <a:cs typeface="Arial" pitchFamily="34" charset="0"/>
              </a:rPr>
              <a:t>Generalversammlung</a:t>
            </a:r>
            <a:br>
              <a:rPr lang="de-DE" sz="2400" b="1" dirty="0" smtClean="0">
                <a:solidFill>
                  <a:schemeClr val="accent1"/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de-DE" sz="1800" b="1" dirty="0" smtClean="0">
                <a:solidFill>
                  <a:schemeClr val="accent1"/>
                </a:solidFill>
                <a:latin typeface="Arial" pitchFamily="34" charset="0"/>
                <a:ea typeface="+mn-ea"/>
                <a:cs typeface="Arial" pitchFamily="34" charset="0"/>
              </a:rPr>
              <a:t>29. April 2013</a:t>
            </a:r>
            <a:endParaRPr kumimoji="0" lang="de-DE" sz="1800" b="1" i="0" u="none" strike="noStrike" kern="120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661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m 4"/>
          <p:cNvGraphicFramePr/>
          <p:nvPr>
            <p:extLst>
              <p:ext uri="{D42A27DB-BD31-4B8C-83A1-F6EECF244321}">
                <p14:modId xmlns:p14="http://schemas.microsoft.com/office/powerpoint/2010/main" val="665589747"/>
              </p:ext>
            </p:extLst>
          </p:nvPr>
        </p:nvGraphicFramePr>
        <p:xfrm>
          <a:off x="1134988" y="1844824"/>
          <a:ext cx="7181428" cy="41044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feld 5"/>
          <p:cNvSpPr txBox="1"/>
          <p:nvPr/>
        </p:nvSpPr>
        <p:spPr>
          <a:xfrm>
            <a:off x="1835696" y="1052736"/>
            <a:ext cx="5511353" cy="307777"/>
          </a:xfrm>
          <a:prstGeom prst="rect">
            <a:avLst/>
          </a:prstGeom>
        </p:spPr>
        <p:txBody>
          <a:bodyPr wrap="none" lIns="216000" tIns="0" rIns="0" bIns="0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PV Anlage Schneider 708kWp (Dachanlage)</a:t>
            </a:r>
          </a:p>
        </p:txBody>
      </p:sp>
    </p:spTree>
    <p:extLst>
      <p:ext uri="{BB962C8B-B14F-4D97-AF65-F5344CB8AC3E}">
        <p14:creationId xmlns:p14="http://schemas.microsoft.com/office/powerpoint/2010/main" val="2982569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4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468313" y="1412875"/>
            <a:ext cx="8229600" cy="374431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152400" indent="-152400">
              <a:defRPr sz="3200">
                <a:solidFill>
                  <a:srgbClr val="000000"/>
                </a:solidFill>
                <a:latin typeface="Arial" charset="0"/>
              </a:defRPr>
            </a:lvl1pPr>
            <a:lvl2pPr>
              <a:defRPr sz="2800">
                <a:solidFill>
                  <a:srgbClr val="000000"/>
                </a:solidFill>
                <a:latin typeface="Arial" charset="0"/>
              </a:defRPr>
            </a:lvl2pPr>
            <a:lvl3pPr>
              <a:defRPr sz="2400">
                <a:solidFill>
                  <a:srgbClr val="000000"/>
                </a:solidFill>
                <a:latin typeface="Arial" charset="0"/>
              </a:defRPr>
            </a:lvl3pPr>
            <a:lvl4pPr>
              <a:defRPr sz="2000">
                <a:solidFill>
                  <a:srgbClr val="000000"/>
                </a:solidFill>
                <a:latin typeface="Arial" charset="0"/>
              </a:defRPr>
            </a:lvl4pPr>
            <a:lvl5pPr>
              <a:defRPr sz="2000">
                <a:solidFill>
                  <a:srgbClr val="000000"/>
                </a:solidFill>
                <a:latin typeface="Arial" charset="0"/>
              </a:defRPr>
            </a:lvl5pPr>
            <a:lvl6pPr eaLnBrk="0">
              <a:defRPr sz="2000">
                <a:solidFill>
                  <a:srgbClr val="000000"/>
                </a:solidFill>
                <a:latin typeface="Arial" charset="0"/>
              </a:defRPr>
            </a:lvl6pPr>
            <a:lvl7pPr eaLnBrk="0">
              <a:defRPr sz="2000">
                <a:solidFill>
                  <a:srgbClr val="000000"/>
                </a:solidFill>
                <a:latin typeface="Arial" charset="0"/>
              </a:defRPr>
            </a:lvl7pPr>
            <a:lvl8pPr eaLnBrk="0">
              <a:defRPr sz="2000">
                <a:solidFill>
                  <a:srgbClr val="000000"/>
                </a:solidFill>
                <a:latin typeface="Arial" charset="0"/>
              </a:defRPr>
            </a:lvl8pPr>
            <a:lvl9pPr eaLnBrk="0"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ctr" defTabSz="914400" eaLnBrk="1" hangingPunct="1">
              <a:lnSpc>
                <a:spcPct val="76000"/>
              </a:lnSpc>
              <a:buNone/>
            </a:pPr>
            <a:endParaRPr lang="de-DE" sz="1400" dirty="0" smtClean="0">
              <a:solidFill>
                <a:srgbClr val="333399"/>
              </a:solidFill>
            </a:endParaRPr>
          </a:p>
          <a:p>
            <a:pPr defTabSz="914400" eaLnBrk="1" hangingPunct="1">
              <a:lnSpc>
                <a:spcPct val="100000"/>
              </a:lnSpc>
              <a:spcBef>
                <a:spcPct val="50000"/>
              </a:spcBef>
              <a:buClr>
                <a:srgbClr val="FF6600"/>
              </a:buClr>
              <a:buSzPct val="140000"/>
              <a:buFont typeface="Webdings" pitchFamily="18" charset="2"/>
              <a:buNone/>
            </a:pPr>
            <a:endParaRPr lang="de-DE" sz="2000" dirty="0" smtClean="0">
              <a:solidFill>
                <a:srgbClr val="333399"/>
              </a:solidFill>
              <a:ea typeface="MS Gothic" pitchFamily="49" charset="-128"/>
            </a:endParaRPr>
          </a:p>
        </p:txBody>
      </p:sp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3295915111"/>
              </p:ext>
            </p:extLst>
          </p:nvPr>
        </p:nvGraphicFramePr>
        <p:xfrm>
          <a:off x="1005168" y="1916832"/>
          <a:ext cx="7718701" cy="42119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feld 5"/>
          <p:cNvSpPr txBox="1"/>
          <p:nvPr/>
        </p:nvSpPr>
        <p:spPr>
          <a:xfrm>
            <a:off x="1331640" y="1051200"/>
            <a:ext cx="7282086" cy="307777"/>
          </a:xfrm>
          <a:prstGeom prst="rect">
            <a:avLst/>
          </a:prstGeom>
        </p:spPr>
        <p:txBody>
          <a:bodyPr wrap="square" lIns="216000" tIns="0" rIns="0" bIns="0" rtlCol="0">
            <a:spAutoFit/>
          </a:bodyPr>
          <a:lstStyle/>
          <a:p>
            <a:pPr defTabSz="914400" fontAlgn="auto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de-DE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PV Anlage Fürstenberg 1.990kWp (Freiflächenanlage)</a:t>
            </a:r>
          </a:p>
        </p:txBody>
      </p:sp>
    </p:spTree>
    <p:extLst>
      <p:ext uri="{BB962C8B-B14F-4D97-AF65-F5344CB8AC3E}">
        <p14:creationId xmlns:p14="http://schemas.microsoft.com/office/powerpoint/2010/main" val="138612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4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468313" y="1412875"/>
            <a:ext cx="8229600" cy="374431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152400" indent="-152400">
              <a:defRPr sz="3200">
                <a:solidFill>
                  <a:srgbClr val="000000"/>
                </a:solidFill>
                <a:latin typeface="Arial" charset="0"/>
              </a:defRPr>
            </a:lvl1pPr>
            <a:lvl2pPr>
              <a:defRPr sz="2800">
                <a:solidFill>
                  <a:srgbClr val="000000"/>
                </a:solidFill>
                <a:latin typeface="Arial" charset="0"/>
              </a:defRPr>
            </a:lvl2pPr>
            <a:lvl3pPr>
              <a:defRPr sz="2400">
                <a:solidFill>
                  <a:srgbClr val="000000"/>
                </a:solidFill>
                <a:latin typeface="Arial" charset="0"/>
              </a:defRPr>
            </a:lvl3pPr>
            <a:lvl4pPr>
              <a:defRPr sz="2000">
                <a:solidFill>
                  <a:srgbClr val="000000"/>
                </a:solidFill>
                <a:latin typeface="Arial" charset="0"/>
              </a:defRPr>
            </a:lvl4pPr>
            <a:lvl5pPr>
              <a:defRPr sz="2000">
                <a:solidFill>
                  <a:srgbClr val="000000"/>
                </a:solidFill>
                <a:latin typeface="Arial" charset="0"/>
              </a:defRPr>
            </a:lvl5pPr>
            <a:lvl6pPr eaLnBrk="0">
              <a:defRPr sz="2000">
                <a:solidFill>
                  <a:srgbClr val="000000"/>
                </a:solidFill>
                <a:latin typeface="Arial" charset="0"/>
              </a:defRPr>
            </a:lvl6pPr>
            <a:lvl7pPr eaLnBrk="0">
              <a:defRPr sz="2000">
                <a:solidFill>
                  <a:srgbClr val="000000"/>
                </a:solidFill>
                <a:latin typeface="Arial" charset="0"/>
              </a:defRPr>
            </a:lvl7pPr>
            <a:lvl8pPr eaLnBrk="0">
              <a:defRPr sz="2000">
                <a:solidFill>
                  <a:srgbClr val="000000"/>
                </a:solidFill>
                <a:latin typeface="Arial" charset="0"/>
              </a:defRPr>
            </a:lvl8pPr>
            <a:lvl9pPr eaLnBrk="0"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marL="0" indent="0" algn="ctr" defTabSz="914400" eaLnBrk="1" hangingPunct="1">
              <a:lnSpc>
                <a:spcPct val="76000"/>
              </a:lnSpc>
              <a:buNone/>
            </a:pPr>
            <a:r>
              <a:rPr lang="de-DE" sz="1800" b="1" dirty="0" smtClean="0">
                <a:solidFill>
                  <a:schemeClr val="accent3">
                    <a:lumMod val="75000"/>
                  </a:schemeClr>
                </a:solidFill>
              </a:rPr>
              <a:t>Entwicklung Nachzahlung Dividenden aus Vorjahren</a:t>
            </a:r>
          </a:p>
          <a:p>
            <a:pPr marL="0" indent="0" algn="ctr" defTabSz="914400" eaLnBrk="1" hangingPunct="1">
              <a:lnSpc>
                <a:spcPct val="76000"/>
              </a:lnSpc>
              <a:buNone/>
            </a:pPr>
            <a:endParaRPr lang="de-DE" sz="18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algn="ctr" defTabSz="914400" eaLnBrk="1" hangingPunct="1">
              <a:lnSpc>
                <a:spcPct val="76000"/>
              </a:lnSpc>
            </a:pPr>
            <a:endParaRPr lang="de-DE" sz="1400" dirty="0" smtClean="0">
              <a:solidFill>
                <a:srgbClr val="333399"/>
              </a:solidFill>
            </a:endParaRPr>
          </a:p>
          <a:p>
            <a:pPr defTabSz="914400" eaLnBrk="1" hangingPunct="1">
              <a:lnSpc>
                <a:spcPct val="100000"/>
              </a:lnSpc>
              <a:spcBef>
                <a:spcPct val="50000"/>
              </a:spcBef>
              <a:buClr>
                <a:srgbClr val="FF6600"/>
              </a:buClr>
              <a:buSzPct val="140000"/>
              <a:buFont typeface="Webdings" pitchFamily="18" charset="2"/>
              <a:buNone/>
            </a:pPr>
            <a:endParaRPr lang="de-DE" sz="2000" dirty="0" smtClean="0">
              <a:solidFill>
                <a:srgbClr val="333399"/>
              </a:solidFill>
              <a:ea typeface="MS Gothic" pitchFamily="49" charset="-128"/>
            </a:endParaRPr>
          </a:p>
        </p:txBody>
      </p:sp>
      <p:graphicFrame>
        <p:nvGraphicFramePr>
          <p:cNvPr id="5" name="Diagramm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2427287"/>
              </p:ext>
            </p:extLst>
          </p:nvPr>
        </p:nvGraphicFramePr>
        <p:xfrm>
          <a:off x="971600" y="1700808"/>
          <a:ext cx="7272808" cy="32664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8612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4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92000" y="1990800"/>
            <a:ext cx="7596424" cy="4525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152400" indent="-152400">
              <a:defRPr sz="3200">
                <a:solidFill>
                  <a:srgbClr val="000000"/>
                </a:solidFill>
                <a:latin typeface="Arial" charset="0"/>
              </a:defRPr>
            </a:lvl1pPr>
            <a:lvl2pPr>
              <a:defRPr sz="2800">
                <a:solidFill>
                  <a:srgbClr val="000000"/>
                </a:solidFill>
                <a:latin typeface="Arial" charset="0"/>
              </a:defRPr>
            </a:lvl2pPr>
            <a:lvl3pPr>
              <a:defRPr sz="2400">
                <a:solidFill>
                  <a:srgbClr val="000000"/>
                </a:solidFill>
                <a:latin typeface="Arial" charset="0"/>
              </a:defRPr>
            </a:lvl3pPr>
            <a:lvl4pPr>
              <a:defRPr sz="2000">
                <a:solidFill>
                  <a:srgbClr val="000000"/>
                </a:solidFill>
                <a:latin typeface="Arial" charset="0"/>
              </a:defRPr>
            </a:lvl4pPr>
            <a:lvl5pPr>
              <a:defRPr sz="2000">
                <a:solidFill>
                  <a:srgbClr val="000000"/>
                </a:solidFill>
                <a:latin typeface="Arial" charset="0"/>
              </a:defRPr>
            </a:lvl5pPr>
            <a:lvl6pPr eaLnBrk="0">
              <a:defRPr sz="2000">
                <a:solidFill>
                  <a:srgbClr val="000000"/>
                </a:solidFill>
                <a:latin typeface="Arial" charset="0"/>
              </a:defRPr>
            </a:lvl6pPr>
            <a:lvl7pPr eaLnBrk="0">
              <a:defRPr sz="2000">
                <a:solidFill>
                  <a:srgbClr val="000000"/>
                </a:solidFill>
                <a:latin typeface="Arial" charset="0"/>
              </a:defRPr>
            </a:lvl7pPr>
            <a:lvl8pPr eaLnBrk="0">
              <a:defRPr sz="2000">
                <a:solidFill>
                  <a:srgbClr val="000000"/>
                </a:solidFill>
                <a:latin typeface="Arial" charset="0"/>
              </a:defRPr>
            </a:lvl8pPr>
            <a:lvl9pPr eaLnBrk="0">
              <a:defRPr sz="2000">
                <a:solidFill>
                  <a:srgbClr val="000000"/>
                </a:solidFill>
                <a:latin typeface="Arial" charset="0"/>
              </a:defRPr>
            </a:lvl9pPr>
          </a:lstStyle>
          <a:p>
            <a:pPr marL="361950" indent="-361950" defTabSz="914400" eaLnBrk="1" hangingPunct="1">
              <a:lnSpc>
                <a:spcPct val="100000"/>
              </a:lnSpc>
              <a:buClr>
                <a:srgbClr val="FFC000"/>
              </a:buClr>
              <a:buFont typeface="Wingdings" pitchFamily="2" charset="2"/>
              <a:buChar char="n"/>
            </a:pPr>
            <a:r>
              <a:rPr lang="de-DE" sz="1800" dirty="0" smtClean="0">
                <a:solidFill>
                  <a:srgbClr val="333333"/>
                </a:solidFill>
              </a:rPr>
              <a:t>Mit den bisher projektierten Anlagen versorgen wir pro Jahr                 </a:t>
            </a:r>
            <a:r>
              <a:rPr lang="de-DE" sz="1800" b="1" u="sng" dirty="0" smtClean="0">
                <a:solidFill>
                  <a:srgbClr val="FFC000"/>
                </a:solidFill>
              </a:rPr>
              <a:t>1.325</a:t>
            </a:r>
            <a:r>
              <a:rPr lang="de-DE" sz="1800" b="1" dirty="0" smtClean="0">
                <a:solidFill>
                  <a:srgbClr val="333333"/>
                </a:solidFill>
              </a:rPr>
              <a:t> </a:t>
            </a:r>
            <a:r>
              <a:rPr lang="de-DE" sz="1800" dirty="0" smtClean="0">
                <a:solidFill>
                  <a:srgbClr val="333333"/>
                </a:solidFill>
              </a:rPr>
              <a:t>4-Personen-Haushalte mit Energie  </a:t>
            </a:r>
          </a:p>
          <a:p>
            <a:pPr marL="361950" indent="-361950" defTabSz="914400" eaLnBrk="1" hangingPunct="1">
              <a:lnSpc>
                <a:spcPct val="76000"/>
              </a:lnSpc>
              <a:buClr>
                <a:srgbClr val="FFC000"/>
              </a:buClr>
              <a:buFont typeface="Wingdings" pitchFamily="2" charset="2"/>
              <a:buChar char="n"/>
            </a:pPr>
            <a:endParaRPr lang="de-DE" sz="1800" dirty="0" smtClean="0">
              <a:solidFill>
                <a:srgbClr val="333333"/>
              </a:solidFill>
            </a:endParaRPr>
          </a:p>
          <a:p>
            <a:pPr marL="361950" indent="-361950" defTabSz="914400" eaLnBrk="1" hangingPunct="1">
              <a:lnSpc>
                <a:spcPct val="76000"/>
              </a:lnSpc>
              <a:buClr>
                <a:srgbClr val="FFC000"/>
              </a:buClr>
              <a:buFont typeface="Wingdings" pitchFamily="2" charset="2"/>
              <a:buChar char="n"/>
            </a:pPr>
            <a:endParaRPr lang="de-DE" sz="1800" dirty="0" smtClean="0">
              <a:solidFill>
                <a:srgbClr val="333333"/>
              </a:solidFill>
            </a:endParaRPr>
          </a:p>
          <a:p>
            <a:pPr marL="361950" indent="-361950" defTabSz="914400" eaLnBrk="1" hangingPunct="1">
              <a:lnSpc>
                <a:spcPct val="76000"/>
              </a:lnSpc>
              <a:buClr>
                <a:srgbClr val="FFC000"/>
              </a:buClr>
              <a:buFont typeface="Wingdings" pitchFamily="2" charset="2"/>
              <a:buChar char="n"/>
            </a:pPr>
            <a:r>
              <a:rPr lang="de-DE" sz="1800" dirty="0" smtClean="0">
                <a:solidFill>
                  <a:srgbClr val="333333"/>
                </a:solidFill>
              </a:rPr>
              <a:t>Vermiedener CO</a:t>
            </a:r>
            <a:r>
              <a:rPr lang="de-DE" sz="1800" baseline="-25000" dirty="0" smtClean="0">
                <a:solidFill>
                  <a:srgbClr val="333333"/>
                </a:solidFill>
              </a:rPr>
              <a:t>2</a:t>
            </a:r>
            <a:r>
              <a:rPr lang="de-DE" sz="1800" dirty="0" smtClean="0">
                <a:solidFill>
                  <a:srgbClr val="333333"/>
                </a:solidFill>
              </a:rPr>
              <a:t>-Ausstoß p.a. in Höhe von rd. </a:t>
            </a:r>
            <a:r>
              <a:rPr lang="de-DE" sz="1800" b="1" u="sng" dirty="0" smtClean="0">
                <a:solidFill>
                  <a:srgbClr val="FFC000"/>
                </a:solidFill>
              </a:rPr>
              <a:t>3.750</a:t>
            </a:r>
            <a:r>
              <a:rPr lang="de-DE" sz="1800" dirty="0" smtClean="0">
                <a:solidFill>
                  <a:srgbClr val="FFC000"/>
                </a:solidFill>
              </a:rPr>
              <a:t> </a:t>
            </a:r>
            <a:r>
              <a:rPr lang="de-DE" sz="1800" dirty="0" smtClean="0">
                <a:solidFill>
                  <a:srgbClr val="333333"/>
                </a:solidFill>
              </a:rPr>
              <a:t>Tonnen</a:t>
            </a:r>
          </a:p>
          <a:p>
            <a:pPr marL="361950" indent="-361950" defTabSz="914400" eaLnBrk="1" hangingPunct="1">
              <a:lnSpc>
                <a:spcPct val="100000"/>
              </a:lnSpc>
              <a:spcBef>
                <a:spcPct val="50000"/>
              </a:spcBef>
              <a:buClr>
                <a:srgbClr val="FF6600"/>
              </a:buClr>
              <a:buSzPct val="140000"/>
              <a:buFont typeface="Webdings" pitchFamily="18" charset="2"/>
              <a:buNone/>
            </a:pPr>
            <a:endParaRPr lang="de-DE" sz="2000" dirty="0" smtClean="0">
              <a:solidFill>
                <a:srgbClr val="333399"/>
              </a:solidFill>
              <a:ea typeface="MS Gothic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52189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Line 4"/>
          <p:cNvSpPr>
            <a:spLocks noChangeShapeType="1"/>
          </p:cNvSpPr>
          <p:nvPr/>
        </p:nvSpPr>
        <p:spPr bwMode="auto">
          <a:xfrm>
            <a:off x="0" y="6804025"/>
            <a:ext cx="9144000" cy="1588"/>
          </a:xfrm>
          <a:prstGeom prst="line">
            <a:avLst/>
          </a:prstGeom>
          <a:noFill/>
          <a:ln w="108000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>
          <a:xfrm>
            <a:off x="683568" y="1324569"/>
            <a:ext cx="7740860" cy="4552703"/>
          </a:xfrm>
        </p:spPr>
        <p:txBody>
          <a:bodyPr/>
          <a:lstStyle/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pPr algn="ctr">
              <a:spcAft>
                <a:spcPts val="1000"/>
              </a:spcAft>
            </a:pPr>
            <a:r>
              <a:rPr lang="de-DE" dirty="0" smtClean="0">
                <a:solidFill>
                  <a:srgbClr val="333333"/>
                </a:solidFill>
              </a:rPr>
              <a:t>Tagesordnungspunkt 2</a:t>
            </a:r>
          </a:p>
          <a:p>
            <a:pPr algn="ctr"/>
            <a:r>
              <a:rPr lang="de-DE" dirty="0" smtClean="0">
                <a:solidFill>
                  <a:srgbClr val="333333"/>
                </a:solidFill>
              </a:rPr>
              <a:t>Bericht des Vorstands über das Geschäftsjahr 2012</a:t>
            </a:r>
          </a:p>
          <a:p>
            <a:pPr algn="ctr"/>
            <a:r>
              <a:rPr lang="de-DE" dirty="0">
                <a:solidFill>
                  <a:srgbClr val="333333"/>
                </a:solidFill>
              </a:rPr>
              <a:t>u</a:t>
            </a:r>
            <a:r>
              <a:rPr lang="de-DE" dirty="0" smtClean="0">
                <a:solidFill>
                  <a:srgbClr val="333333"/>
                </a:solidFill>
              </a:rPr>
              <a:t>nd Vorlage des Jahresabschlusses 2012</a:t>
            </a:r>
          </a:p>
          <a:p>
            <a:pPr algn="ctr"/>
            <a:endParaRPr lang="de-DE" dirty="0" smtClean="0">
              <a:solidFill>
                <a:srgbClr val="333333"/>
              </a:solidFill>
            </a:endParaRPr>
          </a:p>
          <a:p>
            <a:pPr algn="ctr"/>
            <a:endParaRPr lang="de-DE" dirty="0">
              <a:solidFill>
                <a:srgbClr val="333333"/>
              </a:solidFill>
            </a:endParaRPr>
          </a:p>
          <a:p>
            <a:pPr algn="ctr"/>
            <a:r>
              <a:rPr lang="de-DE" b="0" dirty="0" smtClean="0">
                <a:solidFill>
                  <a:srgbClr val="333333"/>
                </a:solidFill>
              </a:rPr>
              <a:t>Ralf </a:t>
            </a:r>
            <a:r>
              <a:rPr lang="de-DE" b="0" dirty="0" err="1" smtClean="0">
                <a:solidFill>
                  <a:srgbClr val="333333"/>
                </a:solidFill>
              </a:rPr>
              <a:t>Zieher</a:t>
            </a:r>
            <a:endParaRPr lang="de-DE" b="0" dirty="0" smtClean="0">
              <a:solidFill>
                <a:srgbClr val="333333"/>
              </a:solidFill>
            </a:endParaRPr>
          </a:p>
          <a:p>
            <a:pPr algn="ctr"/>
            <a:r>
              <a:rPr lang="de-DE" b="0" dirty="0" smtClean="0">
                <a:solidFill>
                  <a:srgbClr val="333333"/>
                </a:solidFill>
              </a:rPr>
              <a:t>Vorstand</a:t>
            </a:r>
            <a:endParaRPr lang="de-DE" b="0" dirty="0">
              <a:solidFill>
                <a:srgbClr val="3333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13888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Line 4"/>
          <p:cNvSpPr>
            <a:spLocks noChangeShapeType="1"/>
          </p:cNvSpPr>
          <p:nvPr/>
        </p:nvSpPr>
        <p:spPr bwMode="auto">
          <a:xfrm>
            <a:off x="0" y="6804025"/>
            <a:ext cx="9144000" cy="1588"/>
          </a:xfrm>
          <a:prstGeom prst="line">
            <a:avLst/>
          </a:prstGeom>
          <a:noFill/>
          <a:ln w="108000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>
          <a:xfrm>
            <a:off x="683568" y="1324569"/>
            <a:ext cx="7740860" cy="4552703"/>
          </a:xfrm>
        </p:spPr>
        <p:txBody>
          <a:bodyPr/>
          <a:lstStyle/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pPr algn="ctr">
              <a:spcAft>
                <a:spcPts val="1000"/>
              </a:spcAft>
            </a:pPr>
            <a:r>
              <a:rPr lang="de-DE" dirty="0" smtClean="0">
                <a:solidFill>
                  <a:srgbClr val="333333"/>
                </a:solidFill>
              </a:rPr>
              <a:t>Tagesordnungspunkt 3</a:t>
            </a:r>
            <a:endParaRPr lang="de-DE" dirty="0">
              <a:solidFill>
                <a:srgbClr val="333333"/>
              </a:solidFill>
            </a:endParaRPr>
          </a:p>
          <a:p>
            <a:pPr algn="ctr"/>
            <a:r>
              <a:rPr lang="de-DE" dirty="0" smtClean="0">
                <a:solidFill>
                  <a:srgbClr val="333333"/>
                </a:solidFill>
              </a:rPr>
              <a:t>Bericht des Aufsichtsrats über seine Tätigkeit</a:t>
            </a:r>
          </a:p>
          <a:p>
            <a:pPr algn="ctr"/>
            <a:endParaRPr lang="de-DE" dirty="0" smtClean="0">
              <a:solidFill>
                <a:srgbClr val="333333"/>
              </a:solidFill>
            </a:endParaRPr>
          </a:p>
          <a:p>
            <a:pPr algn="ctr"/>
            <a:endParaRPr lang="de-DE" dirty="0">
              <a:solidFill>
                <a:srgbClr val="333333"/>
              </a:solidFill>
            </a:endParaRPr>
          </a:p>
          <a:p>
            <a:pPr algn="ctr"/>
            <a:r>
              <a:rPr lang="de-DE" b="0" dirty="0" smtClean="0">
                <a:solidFill>
                  <a:srgbClr val="333333"/>
                </a:solidFill>
              </a:rPr>
              <a:t>Gerhard Walther </a:t>
            </a:r>
          </a:p>
          <a:p>
            <a:pPr algn="ctr"/>
            <a:r>
              <a:rPr lang="de-DE" b="0" dirty="0" smtClean="0">
                <a:solidFill>
                  <a:srgbClr val="333333"/>
                </a:solidFill>
              </a:rPr>
              <a:t>Vorsitzender des Aufsichtsrats </a:t>
            </a:r>
            <a:endParaRPr lang="de-DE" b="0" dirty="0">
              <a:solidFill>
                <a:srgbClr val="3333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4051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Line 4"/>
          <p:cNvSpPr>
            <a:spLocks noChangeShapeType="1"/>
          </p:cNvSpPr>
          <p:nvPr/>
        </p:nvSpPr>
        <p:spPr bwMode="auto">
          <a:xfrm>
            <a:off x="0" y="6804025"/>
            <a:ext cx="9144000" cy="1588"/>
          </a:xfrm>
          <a:prstGeom prst="line">
            <a:avLst/>
          </a:prstGeom>
          <a:noFill/>
          <a:ln w="108000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>
          <a:xfrm>
            <a:off x="683568" y="1324569"/>
            <a:ext cx="7740860" cy="4552703"/>
          </a:xfrm>
        </p:spPr>
        <p:txBody>
          <a:bodyPr/>
          <a:lstStyle/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pPr algn="ctr"/>
            <a:r>
              <a:rPr lang="de-DE" dirty="0" smtClean="0">
                <a:solidFill>
                  <a:srgbClr val="333333"/>
                </a:solidFill>
              </a:rPr>
              <a:t>Grußwort</a:t>
            </a:r>
            <a:endParaRPr lang="de-DE" dirty="0">
              <a:solidFill>
                <a:srgbClr val="333333"/>
              </a:solidFill>
            </a:endParaRPr>
          </a:p>
          <a:p>
            <a:pPr algn="ctr"/>
            <a:endParaRPr lang="de-DE" dirty="0">
              <a:solidFill>
                <a:srgbClr val="333333"/>
              </a:solidFill>
            </a:endParaRPr>
          </a:p>
          <a:p>
            <a:pPr algn="ctr"/>
            <a:r>
              <a:rPr lang="de-DE" b="0" dirty="0">
                <a:solidFill>
                  <a:srgbClr val="333333"/>
                </a:solidFill>
              </a:rPr>
              <a:t>Kurt Förster</a:t>
            </a:r>
          </a:p>
          <a:p>
            <a:pPr algn="ctr"/>
            <a:r>
              <a:rPr lang="de-DE" b="0" dirty="0">
                <a:solidFill>
                  <a:srgbClr val="333333"/>
                </a:solidFill>
              </a:rPr>
              <a:t>Bürgermeister Stadt Rothenburg o. d. T. </a:t>
            </a:r>
          </a:p>
        </p:txBody>
      </p:sp>
    </p:spTree>
    <p:extLst>
      <p:ext uri="{BB962C8B-B14F-4D97-AF65-F5344CB8AC3E}">
        <p14:creationId xmlns:p14="http://schemas.microsoft.com/office/powerpoint/2010/main" val="12390572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Line 4"/>
          <p:cNvSpPr>
            <a:spLocks noChangeShapeType="1"/>
          </p:cNvSpPr>
          <p:nvPr/>
        </p:nvSpPr>
        <p:spPr bwMode="auto">
          <a:xfrm>
            <a:off x="0" y="6804025"/>
            <a:ext cx="9144000" cy="1588"/>
          </a:xfrm>
          <a:prstGeom prst="line">
            <a:avLst/>
          </a:prstGeom>
          <a:noFill/>
          <a:ln w="108000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>
          <a:xfrm>
            <a:off x="683568" y="1324569"/>
            <a:ext cx="7740860" cy="4552703"/>
          </a:xfrm>
        </p:spPr>
        <p:txBody>
          <a:bodyPr/>
          <a:lstStyle/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pPr algn="ctr"/>
            <a:r>
              <a:rPr lang="de-DE" dirty="0" smtClean="0">
                <a:solidFill>
                  <a:srgbClr val="333333"/>
                </a:solidFill>
              </a:rPr>
              <a:t>Grußwort</a:t>
            </a:r>
            <a:endParaRPr lang="de-DE" dirty="0">
              <a:solidFill>
                <a:srgbClr val="333333"/>
              </a:solidFill>
            </a:endParaRPr>
          </a:p>
          <a:p>
            <a:pPr algn="ctr"/>
            <a:endParaRPr lang="de-DE" dirty="0">
              <a:solidFill>
                <a:srgbClr val="333333"/>
              </a:solidFill>
            </a:endParaRPr>
          </a:p>
          <a:p>
            <a:pPr algn="ctr"/>
            <a:r>
              <a:rPr lang="de-DE" b="0" dirty="0" smtClean="0">
                <a:solidFill>
                  <a:srgbClr val="333333"/>
                </a:solidFill>
              </a:rPr>
              <a:t>Hauptrevisor Hans-Peter Lechner</a:t>
            </a:r>
          </a:p>
          <a:p>
            <a:pPr algn="ctr"/>
            <a:r>
              <a:rPr lang="de-DE" b="0" dirty="0" smtClean="0">
                <a:solidFill>
                  <a:srgbClr val="333333"/>
                </a:solidFill>
              </a:rPr>
              <a:t>Genossenschaftsverband Bayern e.V.</a:t>
            </a:r>
            <a:endParaRPr lang="de-DE" b="0" dirty="0">
              <a:solidFill>
                <a:srgbClr val="3333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30087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Line 4"/>
          <p:cNvSpPr>
            <a:spLocks noChangeShapeType="1"/>
          </p:cNvSpPr>
          <p:nvPr/>
        </p:nvSpPr>
        <p:spPr bwMode="auto">
          <a:xfrm>
            <a:off x="0" y="6804025"/>
            <a:ext cx="9144000" cy="1588"/>
          </a:xfrm>
          <a:prstGeom prst="line">
            <a:avLst/>
          </a:prstGeom>
          <a:noFill/>
          <a:ln w="108000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>
          <a:xfrm>
            <a:off x="683568" y="1324569"/>
            <a:ext cx="7740860" cy="4552703"/>
          </a:xfrm>
        </p:spPr>
        <p:txBody>
          <a:bodyPr/>
          <a:lstStyle/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pPr algn="ctr">
              <a:spcAft>
                <a:spcPts val="1000"/>
              </a:spcAft>
            </a:pPr>
            <a:r>
              <a:rPr lang="de-DE" dirty="0" smtClean="0">
                <a:solidFill>
                  <a:srgbClr val="333333"/>
                </a:solidFill>
              </a:rPr>
              <a:t>Tagesordnungspunkt 4</a:t>
            </a:r>
            <a:endParaRPr lang="de-DE" dirty="0">
              <a:solidFill>
                <a:srgbClr val="333333"/>
              </a:solidFill>
            </a:endParaRPr>
          </a:p>
          <a:p>
            <a:pPr algn="ctr"/>
            <a:r>
              <a:rPr lang="de-DE" dirty="0" smtClean="0">
                <a:solidFill>
                  <a:srgbClr val="333333"/>
                </a:solidFill>
              </a:rPr>
              <a:t>Bericht über das Ergebnis der ordentlichen Prüfung </a:t>
            </a:r>
          </a:p>
          <a:p>
            <a:pPr algn="ctr"/>
            <a:r>
              <a:rPr lang="de-DE" dirty="0">
                <a:solidFill>
                  <a:srgbClr val="333333"/>
                </a:solidFill>
              </a:rPr>
              <a:t>g</a:t>
            </a:r>
            <a:r>
              <a:rPr lang="de-DE" dirty="0" smtClean="0">
                <a:solidFill>
                  <a:srgbClr val="333333"/>
                </a:solidFill>
              </a:rPr>
              <a:t>em. § 53 Abs. 1 GenG</a:t>
            </a:r>
          </a:p>
          <a:p>
            <a:pPr algn="ctr"/>
            <a:endParaRPr lang="de-DE" dirty="0" smtClean="0">
              <a:solidFill>
                <a:srgbClr val="333333"/>
              </a:solidFill>
            </a:endParaRPr>
          </a:p>
          <a:p>
            <a:pPr algn="ctr"/>
            <a:endParaRPr lang="de-DE" dirty="0">
              <a:solidFill>
                <a:srgbClr val="333333"/>
              </a:solidFill>
            </a:endParaRPr>
          </a:p>
          <a:p>
            <a:pPr algn="ctr"/>
            <a:r>
              <a:rPr lang="de-DE" b="0" dirty="0" smtClean="0">
                <a:solidFill>
                  <a:srgbClr val="333333"/>
                </a:solidFill>
              </a:rPr>
              <a:t>Gerhard Walther </a:t>
            </a:r>
          </a:p>
          <a:p>
            <a:pPr algn="ctr"/>
            <a:r>
              <a:rPr lang="de-DE" b="0" dirty="0" smtClean="0">
                <a:solidFill>
                  <a:srgbClr val="333333"/>
                </a:solidFill>
              </a:rPr>
              <a:t>Vorsitzender des Aufsichtsrats </a:t>
            </a:r>
            <a:endParaRPr lang="de-DE" b="0" dirty="0">
              <a:solidFill>
                <a:srgbClr val="3333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98181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Line 4"/>
          <p:cNvSpPr>
            <a:spLocks noChangeShapeType="1"/>
          </p:cNvSpPr>
          <p:nvPr/>
        </p:nvSpPr>
        <p:spPr bwMode="auto">
          <a:xfrm>
            <a:off x="0" y="6804025"/>
            <a:ext cx="9144000" cy="1588"/>
          </a:xfrm>
          <a:prstGeom prst="line">
            <a:avLst/>
          </a:prstGeom>
          <a:noFill/>
          <a:ln w="108000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>
          <a:xfrm>
            <a:off x="683568" y="1324569"/>
            <a:ext cx="7740860" cy="4552703"/>
          </a:xfrm>
        </p:spPr>
        <p:txBody>
          <a:bodyPr/>
          <a:lstStyle/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pPr algn="ctr">
              <a:spcAft>
                <a:spcPts val="1000"/>
              </a:spcAft>
            </a:pPr>
            <a:r>
              <a:rPr lang="de-DE" dirty="0" smtClean="0">
                <a:solidFill>
                  <a:srgbClr val="333333"/>
                </a:solidFill>
              </a:rPr>
              <a:t>Tagesordnungspunkt 5</a:t>
            </a:r>
            <a:endParaRPr lang="de-DE" dirty="0">
              <a:solidFill>
                <a:srgbClr val="333333"/>
              </a:solidFill>
            </a:endParaRPr>
          </a:p>
          <a:p>
            <a:pPr algn="ctr"/>
            <a:r>
              <a:rPr lang="de-DE" dirty="0" smtClean="0">
                <a:solidFill>
                  <a:srgbClr val="333333"/>
                </a:solidFill>
              </a:rPr>
              <a:t>Beschlussfassung über</a:t>
            </a:r>
          </a:p>
          <a:p>
            <a:pPr marL="457200" indent="-457200" algn="ctr">
              <a:buAutoNum type="alphaLcPeriod"/>
            </a:pPr>
            <a:r>
              <a:rPr lang="de-DE" dirty="0">
                <a:solidFill>
                  <a:srgbClr val="333333"/>
                </a:solidFill>
              </a:rPr>
              <a:t>d</a:t>
            </a:r>
            <a:r>
              <a:rPr lang="de-DE" dirty="0" smtClean="0">
                <a:solidFill>
                  <a:srgbClr val="333333"/>
                </a:solidFill>
              </a:rPr>
              <a:t>en Jahresabschluss 2012</a:t>
            </a:r>
          </a:p>
          <a:p>
            <a:pPr marL="457200" indent="-457200" algn="ctr">
              <a:buAutoNum type="alphaLcPeriod"/>
            </a:pPr>
            <a:r>
              <a:rPr lang="de-DE" dirty="0">
                <a:solidFill>
                  <a:srgbClr val="333333"/>
                </a:solidFill>
              </a:rPr>
              <a:t>d</a:t>
            </a:r>
            <a:r>
              <a:rPr lang="de-DE" dirty="0" smtClean="0">
                <a:solidFill>
                  <a:srgbClr val="333333"/>
                </a:solidFill>
              </a:rPr>
              <a:t>as Ergebnis 2012</a:t>
            </a:r>
          </a:p>
          <a:p>
            <a:pPr algn="ctr"/>
            <a:endParaRPr lang="de-DE" dirty="0" smtClean="0">
              <a:solidFill>
                <a:srgbClr val="333333"/>
              </a:solidFill>
            </a:endParaRPr>
          </a:p>
          <a:p>
            <a:pPr algn="ctr"/>
            <a:endParaRPr lang="de-DE" dirty="0">
              <a:solidFill>
                <a:srgbClr val="333333"/>
              </a:solidFill>
            </a:endParaRPr>
          </a:p>
          <a:p>
            <a:pPr algn="ctr"/>
            <a:r>
              <a:rPr lang="de-DE" b="0" dirty="0" smtClean="0">
                <a:solidFill>
                  <a:srgbClr val="333333"/>
                </a:solidFill>
              </a:rPr>
              <a:t>Robert Gehringer</a:t>
            </a:r>
          </a:p>
          <a:p>
            <a:pPr algn="ctr"/>
            <a:r>
              <a:rPr lang="de-DE" b="0" dirty="0" smtClean="0">
                <a:solidFill>
                  <a:srgbClr val="333333"/>
                </a:solidFill>
              </a:rPr>
              <a:t>Vorsitzender des Vorstands  </a:t>
            </a:r>
            <a:endParaRPr lang="de-DE" b="0" dirty="0">
              <a:solidFill>
                <a:srgbClr val="3333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75883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Line 4"/>
          <p:cNvSpPr>
            <a:spLocks noChangeShapeType="1"/>
          </p:cNvSpPr>
          <p:nvPr/>
        </p:nvSpPr>
        <p:spPr bwMode="auto">
          <a:xfrm>
            <a:off x="0" y="6804025"/>
            <a:ext cx="9144000" cy="1588"/>
          </a:xfrm>
          <a:prstGeom prst="line">
            <a:avLst/>
          </a:prstGeom>
          <a:noFill/>
          <a:ln w="108000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>
          <a:xfrm>
            <a:off x="683568" y="1324569"/>
            <a:ext cx="7740860" cy="4552703"/>
          </a:xfrm>
        </p:spPr>
        <p:txBody>
          <a:bodyPr/>
          <a:lstStyle/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pPr algn="ctr">
              <a:spcAft>
                <a:spcPts val="1000"/>
              </a:spcAft>
            </a:pPr>
            <a:r>
              <a:rPr lang="de-DE" dirty="0" smtClean="0">
                <a:solidFill>
                  <a:srgbClr val="333333"/>
                </a:solidFill>
              </a:rPr>
              <a:t>Tagesordnungspunkt 1</a:t>
            </a:r>
            <a:endParaRPr lang="de-DE" dirty="0">
              <a:solidFill>
                <a:srgbClr val="333333"/>
              </a:solidFill>
            </a:endParaRPr>
          </a:p>
          <a:p>
            <a:pPr algn="ctr"/>
            <a:r>
              <a:rPr lang="de-DE" dirty="0" smtClean="0">
                <a:solidFill>
                  <a:srgbClr val="333333"/>
                </a:solidFill>
              </a:rPr>
              <a:t>Eröffnung und Begrüßung</a:t>
            </a:r>
          </a:p>
          <a:p>
            <a:pPr algn="ctr"/>
            <a:endParaRPr lang="de-DE" dirty="0" smtClean="0">
              <a:solidFill>
                <a:srgbClr val="333333"/>
              </a:solidFill>
            </a:endParaRPr>
          </a:p>
          <a:p>
            <a:pPr algn="ctr"/>
            <a:endParaRPr lang="de-DE" dirty="0">
              <a:solidFill>
                <a:srgbClr val="333333"/>
              </a:solidFill>
            </a:endParaRPr>
          </a:p>
          <a:p>
            <a:pPr algn="ctr"/>
            <a:r>
              <a:rPr lang="de-DE" b="0" dirty="0" smtClean="0">
                <a:solidFill>
                  <a:srgbClr val="333333"/>
                </a:solidFill>
              </a:rPr>
              <a:t>Gerhard Walther </a:t>
            </a:r>
          </a:p>
          <a:p>
            <a:pPr algn="ctr"/>
            <a:r>
              <a:rPr lang="de-DE" b="0" dirty="0" smtClean="0">
                <a:solidFill>
                  <a:srgbClr val="333333"/>
                </a:solidFill>
              </a:rPr>
              <a:t>Vorsitzender des Aufsichtsrats </a:t>
            </a:r>
            <a:endParaRPr lang="de-DE" b="0" dirty="0">
              <a:solidFill>
                <a:srgbClr val="3333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0271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Line 4"/>
          <p:cNvSpPr>
            <a:spLocks noChangeShapeType="1"/>
          </p:cNvSpPr>
          <p:nvPr/>
        </p:nvSpPr>
        <p:spPr bwMode="auto">
          <a:xfrm>
            <a:off x="0" y="6804025"/>
            <a:ext cx="9144000" cy="1588"/>
          </a:xfrm>
          <a:prstGeom prst="line">
            <a:avLst/>
          </a:prstGeom>
          <a:noFill/>
          <a:ln w="108000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>
          <a:xfrm>
            <a:off x="683568" y="1324569"/>
            <a:ext cx="7740860" cy="4552703"/>
          </a:xfrm>
        </p:spPr>
        <p:txBody>
          <a:bodyPr/>
          <a:lstStyle/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pPr algn="ctr">
              <a:spcAft>
                <a:spcPts val="1000"/>
              </a:spcAft>
            </a:pPr>
            <a:r>
              <a:rPr lang="de-DE" dirty="0" smtClean="0">
                <a:solidFill>
                  <a:srgbClr val="333333"/>
                </a:solidFill>
              </a:rPr>
              <a:t>Tagesordnungspunkt 6</a:t>
            </a:r>
            <a:endParaRPr lang="de-DE" dirty="0">
              <a:solidFill>
                <a:srgbClr val="333333"/>
              </a:solidFill>
            </a:endParaRPr>
          </a:p>
          <a:p>
            <a:pPr algn="ctr"/>
            <a:r>
              <a:rPr lang="de-DE" dirty="0" smtClean="0">
                <a:solidFill>
                  <a:srgbClr val="333333"/>
                </a:solidFill>
              </a:rPr>
              <a:t>Beschlussfassung über die Entlastung von</a:t>
            </a:r>
          </a:p>
          <a:p>
            <a:pPr marL="457200" indent="-457200" algn="ctr">
              <a:buAutoNum type="alphaLcPeriod"/>
            </a:pPr>
            <a:r>
              <a:rPr lang="de-DE" dirty="0" smtClean="0">
                <a:solidFill>
                  <a:srgbClr val="333333"/>
                </a:solidFill>
              </a:rPr>
              <a:t>Vorstand</a:t>
            </a:r>
          </a:p>
          <a:p>
            <a:pPr marL="457200" indent="-457200" algn="ctr">
              <a:buAutoNum type="alphaLcPeriod"/>
            </a:pPr>
            <a:r>
              <a:rPr lang="de-DE" dirty="0" smtClean="0">
                <a:solidFill>
                  <a:srgbClr val="333333"/>
                </a:solidFill>
              </a:rPr>
              <a:t>Aufsichtsrat</a:t>
            </a:r>
          </a:p>
          <a:p>
            <a:pPr algn="ctr"/>
            <a:endParaRPr lang="de-DE" dirty="0" smtClean="0">
              <a:solidFill>
                <a:srgbClr val="333333"/>
              </a:solidFill>
            </a:endParaRPr>
          </a:p>
          <a:p>
            <a:pPr algn="ctr"/>
            <a:endParaRPr lang="de-DE" dirty="0">
              <a:solidFill>
                <a:srgbClr val="333333"/>
              </a:solidFill>
            </a:endParaRPr>
          </a:p>
          <a:p>
            <a:pPr algn="ctr"/>
            <a:r>
              <a:rPr lang="de-DE" b="0" dirty="0" smtClean="0">
                <a:solidFill>
                  <a:srgbClr val="333333"/>
                </a:solidFill>
              </a:rPr>
              <a:t>Hauptrevisor Hans-Peter Lechner</a:t>
            </a:r>
          </a:p>
          <a:p>
            <a:pPr algn="ctr"/>
            <a:r>
              <a:rPr lang="de-DE" b="0" dirty="0" smtClean="0">
                <a:solidFill>
                  <a:srgbClr val="333333"/>
                </a:solidFill>
              </a:rPr>
              <a:t>Genossenschaftsverband Bayern e.V. </a:t>
            </a:r>
            <a:endParaRPr lang="de-DE" b="0" dirty="0">
              <a:solidFill>
                <a:srgbClr val="3333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93919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Line 4"/>
          <p:cNvSpPr>
            <a:spLocks noChangeShapeType="1"/>
          </p:cNvSpPr>
          <p:nvPr/>
        </p:nvSpPr>
        <p:spPr bwMode="auto">
          <a:xfrm>
            <a:off x="0" y="6804025"/>
            <a:ext cx="9144000" cy="1588"/>
          </a:xfrm>
          <a:prstGeom prst="line">
            <a:avLst/>
          </a:prstGeom>
          <a:noFill/>
          <a:ln w="108000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>
          <a:xfrm>
            <a:off x="683568" y="1324569"/>
            <a:ext cx="7740860" cy="4552703"/>
          </a:xfrm>
        </p:spPr>
        <p:txBody>
          <a:bodyPr/>
          <a:lstStyle/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pPr algn="ctr">
              <a:spcAft>
                <a:spcPts val="1000"/>
              </a:spcAft>
            </a:pPr>
            <a:r>
              <a:rPr lang="de-DE" dirty="0" smtClean="0">
                <a:solidFill>
                  <a:srgbClr val="333333"/>
                </a:solidFill>
              </a:rPr>
              <a:t>Tagesordnungspunkt 7</a:t>
            </a:r>
            <a:endParaRPr lang="de-DE" dirty="0">
              <a:solidFill>
                <a:srgbClr val="333333"/>
              </a:solidFill>
            </a:endParaRPr>
          </a:p>
          <a:p>
            <a:pPr algn="ctr"/>
            <a:r>
              <a:rPr lang="de-DE" dirty="0" smtClean="0">
                <a:solidFill>
                  <a:srgbClr val="333333"/>
                </a:solidFill>
              </a:rPr>
              <a:t>Vorabausschüttung aus dem zu erwartenden </a:t>
            </a:r>
          </a:p>
          <a:p>
            <a:pPr algn="ctr"/>
            <a:r>
              <a:rPr lang="de-DE" dirty="0" smtClean="0">
                <a:solidFill>
                  <a:srgbClr val="333333"/>
                </a:solidFill>
              </a:rPr>
              <a:t>Bilanzgewinn 2013</a:t>
            </a:r>
          </a:p>
          <a:p>
            <a:pPr algn="ctr"/>
            <a:endParaRPr lang="de-DE" dirty="0" smtClean="0">
              <a:solidFill>
                <a:srgbClr val="333333"/>
              </a:solidFill>
            </a:endParaRPr>
          </a:p>
          <a:p>
            <a:pPr algn="ctr"/>
            <a:endParaRPr lang="de-DE" dirty="0">
              <a:solidFill>
                <a:srgbClr val="333333"/>
              </a:solidFill>
            </a:endParaRPr>
          </a:p>
          <a:p>
            <a:pPr algn="ctr"/>
            <a:r>
              <a:rPr lang="de-DE" b="0" dirty="0" smtClean="0">
                <a:solidFill>
                  <a:srgbClr val="333333"/>
                </a:solidFill>
              </a:rPr>
              <a:t>Robert Gehringer</a:t>
            </a:r>
          </a:p>
          <a:p>
            <a:pPr algn="ctr"/>
            <a:r>
              <a:rPr lang="de-DE" b="0" dirty="0" smtClean="0">
                <a:solidFill>
                  <a:srgbClr val="333333"/>
                </a:solidFill>
              </a:rPr>
              <a:t>Vorsitzender des Vorstands</a:t>
            </a:r>
            <a:endParaRPr lang="de-DE" b="0" dirty="0">
              <a:solidFill>
                <a:srgbClr val="3333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37439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Line 4"/>
          <p:cNvSpPr>
            <a:spLocks noChangeShapeType="1"/>
          </p:cNvSpPr>
          <p:nvPr/>
        </p:nvSpPr>
        <p:spPr bwMode="auto">
          <a:xfrm>
            <a:off x="0" y="6804025"/>
            <a:ext cx="9144000" cy="1588"/>
          </a:xfrm>
          <a:prstGeom prst="line">
            <a:avLst/>
          </a:prstGeom>
          <a:noFill/>
          <a:ln w="108000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>
          <a:xfrm>
            <a:off x="683568" y="1324569"/>
            <a:ext cx="7740860" cy="4552703"/>
          </a:xfrm>
        </p:spPr>
        <p:txBody>
          <a:bodyPr/>
          <a:lstStyle/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pPr algn="ctr">
              <a:spcAft>
                <a:spcPts val="1000"/>
              </a:spcAft>
            </a:pPr>
            <a:r>
              <a:rPr lang="de-DE" dirty="0" smtClean="0">
                <a:solidFill>
                  <a:srgbClr val="333333"/>
                </a:solidFill>
              </a:rPr>
              <a:t>Tagesordnungspunkt 8</a:t>
            </a:r>
            <a:endParaRPr lang="de-DE" dirty="0">
              <a:solidFill>
                <a:srgbClr val="333333"/>
              </a:solidFill>
            </a:endParaRPr>
          </a:p>
          <a:p>
            <a:pPr algn="ctr"/>
            <a:r>
              <a:rPr lang="de-DE" dirty="0" smtClean="0">
                <a:solidFill>
                  <a:srgbClr val="333333"/>
                </a:solidFill>
              </a:rPr>
              <a:t>Wahlen zum Aufsichtsrat</a:t>
            </a:r>
          </a:p>
          <a:p>
            <a:pPr algn="ctr"/>
            <a:endParaRPr lang="de-DE" dirty="0" smtClean="0">
              <a:solidFill>
                <a:srgbClr val="333333"/>
              </a:solidFill>
            </a:endParaRPr>
          </a:p>
          <a:p>
            <a:pPr algn="ctr"/>
            <a:endParaRPr lang="de-DE" dirty="0">
              <a:solidFill>
                <a:srgbClr val="333333"/>
              </a:solidFill>
            </a:endParaRPr>
          </a:p>
          <a:p>
            <a:pPr algn="ctr"/>
            <a:r>
              <a:rPr lang="de-DE" b="0" dirty="0" smtClean="0">
                <a:solidFill>
                  <a:srgbClr val="333333"/>
                </a:solidFill>
              </a:rPr>
              <a:t>Robert Gehringer</a:t>
            </a:r>
          </a:p>
          <a:p>
            <a:pPr algn="ctr"/>
            <a:r>
              <a:rPr lang="de-DE" b="0" dirty="0" smtClean="0">
                <a:solidFill>
                  <a:srgbClr val="333333"/>
                </a:solidFill>
              </a:rPr>
              <a:t>Vorsitzender des Vorstands</a:t>
            </a:r>
            <a:endParaRPr lang="de-DE" b="0" dirty="0">
              <a:solidFill>
                <a:srgbClr val="3333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31222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Line 4"/>
          <p:cNvSpPr>
            <a:spLocks noChangeShapeType="1"/>
          </p:cNvSpPr>
          <p:nvPr/>
        </p:nvSpPr>
        <p:spPr bwMode="auto">
          <a:xfrm>
            <a:off x="0" y="6804025"/>
            <a:ext cx="9144000" cy="1588"/>
          </a:xfrm>
          <a:prstGeom prst="line">
            <a:avLst/>
          </a:prstGeom>
          <a:noFill/>
          <a:ln w="108000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Für die Wahl zum Aufsichtsrat kandidieren:</a:t>
            </a:r>
          </a:p>
          <a:p>
            <a:pPr marL="0" indent="0">
              <a:buNone/>
            </a:pPr>
            <a:endParaRPr lang="de-DE" dirty="0" smtClean="0"/>
          </a:p>
          <a:p>
            <a:r>
              <a:rPr lang="de-DE" dirty="0" smtClean="0"/>
              <a:t>Steffen Draxler, </a:t>
            </a:r>
            <a:r>
              <a:rPr lang="de-DE" dirty="0" err="1"/>
              <a:t>Großharbach</a:t>
            </a:r>
            <a:r>
              <a:rPr lang="de-DE" dirty="0"/>
              <a:t> - </a:t>
            </a:r>
            <a:r>
              <a:rPr lang="de-DE" dirty="0" err="1"/>
              <a:t>Adelshofen</a:t>
            </a:r>
            <a:endParaRPr lang="de-DE" dirty="0"/>
          </a:p>
          <a:p>
            <a:r>
              <a:rPr lang="de-DE" dirty="0" smtClean="0"/>
              <a:t>Karin Schmidt, </a:t>
            </a:r>
            <a:r>
              <a:rPr lang="de-DE" dirty="0" err="1" smtClean="0"/>
              <a:t>Neusitz</a:t>
            </a:r>
            <a:endParaRPr lang="de-DE" dirty="0" smtClean="0"/>
          </a:p>
          <a:p>
            <a:r>
              <a:rPr lang="de-DE" dirty="0" smtClean="0"/>
              <a:t>Walter </a:t>
            </a:r>
            <a:r>
              <a:rPr lang="de-DE" dirty="0" err="1" smtClean="0"/>
              <a:t>Serby</a:t>
            </a:r>
            <a:r>
              <a:rPr lang="de-DE" dirty="0" smtClean="0"/>
              <a:t>, </a:t>
            </a:r>
            <a:r>
              <a:rPr lang="de-DE" dirty="0" err="1" smtClean="0"/>
              <a:t>Kirnberg</a:t>
            </a:r>
            <a:r>
              <a:rPr lang="de-DE" dirty="0" smtClean="0"/>
              <a:t> - </a:t>
            </a:r>
            <a:r>
              <a:rPr lang="de-DE" dirty="0" err="1" smtClean="0"/>
              <a:t>Gebsattel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dirty="0" smtClean="0"/>
              <a:t>Wahlen zum Aufsichtsrat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93928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Line 4"/>
          <p:cNvSpPr>
            <a:spLocks noChangeShapeType="1"/>
          </p:cNvSpPr>
          <p:nvPr/>
        </p:nvSpPr>
        <p:spPr bwMode="auto">
          <a:xfrm>
            <a:off x="0" y="6804025"/>
            <a:ext cx="9144000" cy="1588"/>
          </a:xfrm>
          <a:prstGeom prst="line">
            <a:avLst/>
          </a:prstGeom>
          <a:noFill/>
          <a:ln w="108000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>
          <a:xfrm>
            <a:off x="683568" y="1324569"/>
            <a:ext cx="7740860" cy="4552703"/>
          </a:xfrm>
        </p:spPr>
        <p:txBody>
          <a:bodyPr/>
          <a:lstStyle/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pPr algn="ctr">
              <a:spcAft>
                <a:spcPts val="1000"/>
              </a:spcAft>
            </a:pPr>
            <a:r>
              <a:rPr lang="de-DE" dirty="0" smtClean="0">
                <a:solidFill>
                  <a:srgbClr val="333333"/>
                </a:solidFill>
              </a:rPr>
              <a:t>Tagesordnungspunkt 9</a:t>
            </a:r>
            <a:endParaRPr lang="de-DE" dirty="0">
              <a:solidFill>
                <a:srgbClr val="333333"/>
              </a:solidFill>
            </a:endParaRPr>
          </a:p>
          <a:p>
            <a:pPr algn="ctr"/>
            <a:r>
              <a:rPr lang="de-DE" dirty="0" smtClean="0">
                <a:solidFill>
                  <a:srgbClr val="333333"/>
                </a:solidFill>
              </a:rPr>
              <a:t>Verschiedenes, Wünsche, Anträge</a:t>
            </a:r>
          </a:p>
          <a:p>
            <a:pPr algn="ctr"/>
            <a:endParaRPr lang="de-DE" dirty="0" smtClean="0">
              <a:solidFill>
                <a:srgbClr val="333333"/>
              </a:solidFill>
            </a:endParaRPr>
          </a:p>
          <a:p>
            <a:pPr algn="ctr"/>
            <a:endParaRPr lang="de-DE" dirty="0">
              <a:solidFill>
                <a:srgbClr val="333333"/>
              </a:solidFill>
            </a:endParaRPr>
          </a:p>
          <a:p>
            <a:pPr algn="ctr"/>
            <a:r>
              <a:rPr lang="de-DE" b="0" dirty="0" smtClean="0">
                <a:solidFill>
                  <a:srgbClr val="333333"/>
                </a:solidFill>
              </a:rPr>
              <a:t>Ralf </a:t>
            </a:r>
            <a:r>
              <a:rPr lang="de-DE" b="0" dirty="0" err="1" smtClean="0">
                <a:solidFill>
                  <a:srgbClr val="333333"/>
                </a:solidFill>
              </a:rPr>
              <a:t>Zieher</a:t>
            </a:r>
            <a:endParaRPr lang="de-DE" b="0" dirty="0" smtClean="0">
              <a:solidFill>
                <a:srgbClr val="333333"/>
              </a:solidFill>
            </a:endParaRPr>
          </a:p>
          <a:p>
            <a:pPr algn="ctr"/>
            <a:r>
              <a:rPr lang="de-DE" b="0" dirty="0" smtClean="0">
                <a:solidFill>
                  <a:srgbClr val="333333"/>
                </a:solidFill>
              </a:rPr>
              <a:t> Vorstand</a:t>
            </a:r>
            <a:endParaRPr lang="de-DE" b="0" dirty="0">
              <a:solidFill>
                <a:srgbClr val="3333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71869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Line 4"/>
          <p:cNvSpPr>
            <a:spLocks noChangeShapeType="1"/>
          </p:cNvSpPr>
          <p:nvPr/>
        </p:nvSpPr>
        <p:spPr bwMode="auto">
          <a:xfrm>
            <a:off x="0" y="6804025"/>
            <a:ext cx="9144000" cy="1588"/>
          </a:xfrm>
          <a:prstGeom prst="line">
            <a:avLst/>
          </a:prstGeom>
          <a:noFill/>
          <a:ln w="108000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dirty="0" smtClean="0"/>
              <a:t>Weitere Beteiligung durch Nachrangdarlehen</a:t>
            </a:r>
            <a:endParaRPr lang="de-DE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159838">
            <a:off x="1821843" y="2305288"/>
            <a:ext cx="5180867" cy="3498768"/>
          </a:xfrm>
          <a:prstGeom prst="rect">
            <a:avLst/>
          </a:prstGeom>
          <a:noFill/>
          <a:ln w="6350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78865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Line 4"/>
          <p:cNvSpPr>
            <a:spLocks noChangeShapeType="1"/>
          </p:cNvSpPr>
          <p:nvPr/>
        </p:nvSpPr>
        <p:spPr bwMode="auto">
          <a:xfrm>
            <a:off x="0" y="6804025"/>
            <a:ext cx="9144000" cy="1588"/>
          </a:xfrm>
          <a:prstGeom prst="line">
            <a:avLst/>
          </a:prstGeom>
          <a:noFill/>
          <a:ln w="108000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>
          <a:xfrm>
            <a:off x="683568" y="1324569"/>
            <a:ext cx="7740860" cy="4552703"/>
          </a:xfrm>
        </p:spPr>
        <p:txBody>
          <a:bodyPr/>
          <a:lstStyle/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pPr algn="ctr">
              <a:spcAft>
                <a:spcPts val="1000"/>
              </a:spcAft>
            </a:pPr>
            <a:r>
              <a:rPr lang="de-DE" dirty="0" smtClean="0">
                <a:solidFill>
                  <a:srgbClr val="333333"/>
                </a:solidFill>
              </a:rPr>
              <a:t>Tagesordnungspunkt 10</a:t>
            </a:r>
            <a:endParaRPr lang="de-DE" dirty="0">
              <a:solidFill>
                <a:srgbClr val="333333"/>
              </a:solidFill>
            </a:endParaRPr>
          </a:p>
          <a:p>
            <a:pPr algn="ctr"/>
            <a:r>
              <a:rPr lang="de-DE" dirty="0" smtClean="0">
                <a:solidFill>
                  <a:srgbClr val="333333"/>
                </a:solidFill>
              </a:rPr>
              <a:t>Schlusswort</a:t>
            </a:r>
          </a:p>
          <a:p>
            <a:pPr algn="ctr"/>
            <a:endParaRPr lang="de-DE" dirty="0" smtClean="0">
              <a:solidFill>
                <a:srgbClr val="333333"/>
              </a:solidFill>
            </a:endParaRPr>
          </a:p>
          <a:p>
            <a:pPr algn="ctr"/>
            <a:endParaRPr lang="de-DE" dirty="0">
              <a:solidFill>
                <a:srgbClr val="333333"/>
              </a:solidFill>
            </a:endParaRPr>
          </a:p>
          <a:p>
            <a:pPr algn="ctr"/>
            <a:r>
              <a:rPr lang="de-DE" b="0" dirty="0" smtClean="0">
                <a:solidFill>
                  <a:srgbClr val="333333"/>
                </a:solidFill>
              </a:rPr>
              <a:t>Gerhard Walther</a:t>
            </a:r>
          </a:p>
          <a:p>
            <a:pPr algn="ctr"/>
            <a:r>
              <a:rPr lang="de-DE" b="0" dirty="0" smtClean="0">
                <a:solidFill>
                  <a:srgbClr val="333333"/>
                </a:solidFill>
              </a:rPr>
              <a:t>Vorsitzender des Aufsichtsrats</a:t>
            </a:r>
            <a:endParaRPr lang="de-DE" b="0" dirty="0">
              <a:solidFill>
                <a:srgbClr val="3333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3807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 rot="21298932">
            <a:off x="-429689" y="2368224"/>
            <a:ext cx="5350310" cy="1641959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0" rtlCol="0" anchor="ctr"/>
          <a:lstStyle/>
          <a:p>
            <a:pPr>
              <a:lnSpc>
                <a:spcPct val="100000"/>
              </a:lnSpc>
              <a:spcBef>
                <a:spcPts val="3000"/>
              </a:spcBef>
            </a:pPr>
            <a:r>
              <a:rPr lang="de-DE" sz="3200" b="1" dirty="0" smtClean="0">
                <a:solidFill>
                  <a:schemeClr val="tx1"/>
                </a:solidFill>
              </a:rPr>
              <a:t>Herzlichen Dank für Ihre Aufmerksamkeit!  </a:t>
            </a:r>
            <a:endParaRPr lang="de-DE" sz="3200" b="1" dirty="0">
              <a:solidFill>
                <a:schemeClr val="tx1"/>
              </a:solidFill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258044" y="6000997"/>
            <a:ext cx="5904656" cy="615553"/>
          </a:xfrm>
          <a:prstGeom prst="rect">
            <a:avLst/>
          </a:prstGeom>
        </p:spPr>
        <p:txBody>
          <a:bodyPr wrap="square" lIns="216000" tIns="0" rIns="0" bIns="0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r>
              <a:rPr lang="de-DE" sz="2400" b="1" dirty="0" smtClean="0">
                <a:solidFill>
                  <a:schemeClr val="accent1"/>
                </a:solidFill>
                <a:latin typeface="Arial" pitchFamily="34" charset="0"/>
                <a:ea typeface="+mn-ea"/>
                <a:cs typeface="Arial" pitchFamily="34" charset="0"/>
              </a:rPr>
              <a:t>Generalversammlung</a:t>
            </a:r>
            <a:br>
              <a:rPr lang="de-DE" sz="2400" b="1" dirty="0" smtClean="0">
                <a:solidFill>
                  <a:schemeClr val="accent1"/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de-DE" sz="1800" b="1" dirty="0" smtClean="0">
                <a:solidFill>
                  <a:schemeClr val="accent1"/>
                </a:solidFill>
                <a:latin typeface="Arial" pitchFamily="34" charset="0"/>
                <a:ea typeface="+mn-ea"/>
                <a:cs typeface="Arial" pitchFamily="34" charset="0"/>
              </a:rPr>
              <a:t>29. April 2013</a:t>
            </a:r>
            <a:endParaRPr kumimoji="0" lang="de-DE" sz="1800" b="1" i="0" u="none" strike="noStrike" kern="120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0065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Line 4"/>
          <p:cNvSpPr>
            <a:spLocks noChangeShapeType="1"/>
          </p:cNvSpPr>
          <p:nvPr/>
        </p:nvSpPr>
        <p:spPr bwMode="auto">
          <a:xfrm>
            <a:off x="0" y="6804025"/>
            <a:ext cx="9144000" cy="1588"/>
          </a:xfrm>
          <a:prstGeom prst="line">
            <a:avLst/>
          </a:prstGeom>
          <a:noFill/>
          <a:ln w="108000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dirty="0" smtClean="0">
                <a:solidFill>
                  <a:srgbClr val="333333"/>
                </a:solidFill>
              </a:rPr>
              <a:t>Tagesordnung</a:t>
            </a:r>
            <a:endParaRPr lang="de-DE" dirty="0">
              <a:solidFill>
                <a:srgbClr val="333333"/>
              </a:solidFill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1705511"/>
              </p:ext>
            </p:extLst>
          </p:nvPr>
        </p:nvGraphicFramePr>
        <p:xfrm>
          <a:off x="827584" y="1916832"/>
          <a:ext cx="8029004" cy="4573249"/>
        </p:xfrm>
        <a:graphic>
          <a:graphicData uri="http://schemas.openxmlformats.org/drawingml/2006/table">
            <a:tbl>
              <a:tblPr firstRow="1" bandRow="1">
                <a:effectLst/>
              </a:tblPr>
              <a:tblGrid>
                <a:gridCol w="606636"/>
                <a:gridCol w="7422368"/>
              </a:tblGrid>
              <a:tr h="32400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de-DE" sz="1400" b="0" dirty="0" smtClean="0">
                          <a:solidFill>
                            <a:srgbClr val="333333"/>
                          </a:solidFill>
                        </a:rPr>
                        <a:t>1.</a:t>
                      </a:r>
                      <a:endParaRPr lang="de-DE" sz="1400" b="0" dirty="0">
                        <a:solidFill>
                          <a:srgbClr val="333333"/>
                        </a:solidFill>
                      </a:endParaRPr>
                    </a:p>
                  </a:txBody>
                  <a:tcPr marL="91441" marR="91441" marT="45721" marB="45721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de-DE" sz="1400" b="0" dirty="0" smtClean="0">
                          <a:solidFill>
                            <a:srgbClr val="333333"/>
                          </a:solidFill>
                        </a:rPr>
                        <a:t>Eröffnung und Begrüßung</a:t>
                      </a:r>
                      <a:endParaRPr lang="de-DE" sz="1400" b="0" dirty="0">
                        <a:solidFill>
                          <a:srgbClr val="333333"/>
                        </a:solidFill>
                      </a:endParaRPr>
                    </a:p>
                  </a:txBody>
                  <a:tcPr marL="91441" marR="91441" marT="45721" marB="45721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1816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de-DE" sz="1400" b="0" dirty="0" smtClean="0">
                          <a:solidFill>
                            <a:srgbClr val="333333"/>
                          </a:solidFill>
                        </a:rPr>
                        <a:t>2.</a:t>
                      </a:r>
                      <a:endParaRPr lang="de-DE" sz="1400" b="0" dirty="0">
                        <a:solidFill>
                          <a:srgbClr val="333333"/>
                        </a:solidFill>
                      </a:endParaRPr>
                    </a:p>
                  </a:txBody>
                  <a:tcPr marL="91441" marR="91441" marT="45721" marB="45721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de-DE" sz="1400" dirty="0" smtClean="0">
                          <a:solidFill>
                            <a:srgbClr val="333333"/>
                          </a:solidFill>
                        </a:rPr>
                        <a:t>Bericht des Vorstands über das Geschäftsjahr 2012                                                                           und Vorlage des Jahresabschlusses 2012</a:t>
                      </a:r>
                      <a:endParaRPr lang="de-DE" sz="1400" dirty="0">
                        <a:solidFill>
                          <a:srgbClr val="333333"/>
                        </a:solidFill>
                      </a:endParaRPr>
                    </a:p>
                  </a:txBody>
                  <a:tcPr marL="91441" marR="91441" marT="45721" marB="45721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20000"/>
                      </a:srgbClr>
                    </a:solidFill>
                  </a:tcPr>
                </a:tc>
              </a:tr>
              <a:tr h="32400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de-DE" sz="1400" b="0" dirty="0" smtClean="0">
                          <a:solidFill>
                            <a:srgbClr val="333333"/>
                          </a:solidFill>
                        </a:rPr>
                        <a:t>3.</a:t>
                      </a:r>
                      <a:endParaRPr lang="de-DE" sz="1400" b="0" dirty="0">
                        <a:solidFill>
                          <a:srgbClr val="333333"/>
                        </a:solidFill>
                      </a:endParaRPr>
                    </a:p>
                  </a:txBody>
                  <a:tcPr marL="91441" marR="91441" marT="45721" marB="457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de-DE" sz="1400" dirty="0" smtClean="0">
                          <a:solidFill>
                            <a:srgbClr val="333333"/>
                          </a:solidFill>
                        </a:rPr>
                        <a:t>Bericht des Aufsichtsrats über seine Tätigkeit</a:t>
                      </a:r>
                      <a:endParaRPr lang="de-DE" sz="1400" dirty="0">
                        <a:solidFill>
                          <a:srgbClr val="333333"/>
                        </a:solidFill>
                      </a:endParaRPr>
                    </a:p>
                  </a:txBody>
                  <a:tcPr marL="91441" marR="91441" marT="45721" marB="457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40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dirty="0" smtClean="0">
                          <a:solidFill>
                            <a:srgbClr val="333333"/>
                          </a:solidFill>
                        </a:rPr>
                        <a:t>4.</a:t>
                      </a:r>
                      <a:endParaRPr lang="de-DE" sz="1400" b="0" dirty="0">
                        <a:solidFill>
                          <a:srgbClr val="333333"/>
                        </a:solidFill>
                      </a:endParaRPr>
                    </a:p>
                  </a:txBody>
                  <a:tcPr marL="91441" marR="91441" marT="45721" marB="457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 smtClean="0">
                          <a:solidFill>
                            <a:srgbClr val="333333"/>
                          </a:solidFill>
                        </a:rPr>
                        <a:t>Bericht über das Ergebnis der ordentlichen Prüfung gem. § 53 Abs. 1 GenG</a:t>
                      </a:r>
                      <a:endParaRPr lang="de-DE" sz="1400" dirty="0">
                        <a:solidFill>
                          <a:srgbClr val="333333"/>
                        </a:solidFill>
                      </a:endParaRPr>
                    </a:p>
                  </a:txBody>
                  <a:tcPr marL="91441" marR="91441" marT="45721" marB="457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400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de-DE" sz="1400" b="0" dirty="0" smtClean="0">
                          <a:solidFill>
                            <a:srgbClr val="333333"/>
                          </a:solidFill>
                        </a:rPr>
                        <a:t>5.</a:t>
                      </a:r>
                      <a:endParaRPr lang="de-DE" sz="1400" b="0" dirty="0">
                        <a:solidFill>
                          <a:srgbClr val="333333"/>
                        </a:solidFill>
                      </a:endParaRPr>
                    </a:p>
                  </a:txBody>
                  <a:tcPr marL="91441" marR="91441" marT="45721" marB="457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de-DE" sz="1400" dirty="0" smtClean="0">
                          <a:solidFill>
                            <a:srgbClr val="333333"/>
                          </a:solidFill>
                        </a:rPr>
                        <a:t>Beschlussfassung</a:t>
                      </a:r>
                      <a:r>
                        <a:rPr lang="de-DE" sz="1400" baseline="0" dirty="0" smtClean="0">
                          <a:solidFill>
                            <a:srgbClr val="333333"/>
                          </a:solidFill>
                        </a:rPr>
                        <a:t> über</a:t>
                      </a:r>
                    </a:p>
                    <a:p>
                      <a:pPr marL="342900" indent="-342900">
                        <a:buFont typeface="+mj-lt"/>
                        <a:buAutoNum type="alphaLcPeriod"/>
                      </a:pPr>
                      <a:r>
                        <a:rPr lang="de-DE" sz="1400" baseline="0" dirty="0" smtClean="0">
                          <a:solidFill>
                            <a:srgbClr val="333333"/>
                          </a:solidFill>
                        </a:rPr>
                        <a:t>den Jahresabschluss 2012</a:t>
                      </a:r>
                    </a:p>
                    <a:p>
                      <a:pPr marL="342900" indent="-342900">
                        <a:buFont typeface="+mj-lt"/>
                        <a:buAutoNum type="alphaLcPeriod"/>
                      </a:pPr>
                      <a:r>
                        <a:rPr lang="de-DE" sz="1400" baseline="0" dirty="0" smtClean="0">
                          <a:solidFill>
                            <a:srgbClr val="333333"/>
                          </a:solidFill>
                        </a:rPr>
                        <a:t>das Ergebnis 2012</a:t>
                      </a:r>
                      <a:endParaRPr lang="de-DE" sz="1400" dirty="0">
                        <a:solidFill>
                          <a:srgbClr val="333333"/>
                        </a:solidFill>
                      </a:endParaRPr>
                    </a:p>
                  </a:txBody>
                  <a:tcPr marL="91441" marR="91441" marT="45721" marB="457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3152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de-DE" sz="1400" b="0" dirty="0" smtClean="0">
                          <a:solidFill>
                            <a:srgbClr val="333333"/>
                          </a:solidFill>
                        </a:rPr>
                        <a:t>6.</a:t>
                      </a:r>
                      <a:endParaRPr lang="de-DE" sz="1400" b="0" dirty="0">
                        <a:solidFill>
                          <a:srgbClr val="333333"/>
                        </a:solidFill>
                      </a:endParaRPr>
                    </a:p>
                  </a:txBody>
                  <a:tcPr marL="91441" marR="91441" marT="45721" marB="457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de-DE" sz="1400" dirty="0" smtClean="0">
                          <a:solidFill>
                            <a:srgbClr val="333333"/>
                          </a:solidFill>
                        </a:rPr>
                        <a:t>Beschlussfassung</a:t>
                      </a:r>
                      <a:r>
                        <a:rPr lang="de-DE" sz="1400" baseline="0" dirty="0" smtClean="0">
                          <a:solidFill>
                            <a:srgbClr val="333333"/>
                          </a:solidFill>
                        </a:rPr>
                        <a:t> über die Entlastung von </a:t>
                      </a:r>
                    </a:p>
                    <a:p>
                      <a:pPr marL="342900" indent="-342900">
                        <a:buFont typeface="+mj-lt"/>
                        <a:buAutoNum type="alphaLcPeriod"/>
                      </a:pPr>
                      <a:r>
                        <a:rPr lang="de-DE" sz="1400" baseline="0" dirty="0" smtClean="0">
                          <a:solidFill>
                            <a:srgbClr val="333333"/>
                          </a:solidFill>
                        </a:rPr>
                        <a:t>Vorstand </a:t>
                      </a:r>
                    </a:p>
                    <a:p>
                      <a:pPr marL="342900" indent="-342900">
                        <a:buFont typeface="+mj-lt"/>
                        <a:buAutoNum type="alphaLcPeriod"/>
                      </a:pPr>
                      <a:r>
                        <a:rPr lang="de-DE" sz="1400" baseline="0" dirty="0" smtClean="0">
                          <a:solidFill>
                            <a:srgbClr val="333333"/>
                          </a:solidFill>
                        </a:rPr>
                        <a:t>Aufsichtsrat</a:t>
                      </a:r>
                      <a:endParaRPr lang="de-DE" sz="1400" dirty="0">
                        <a:solidFill>
                          <a:srgbClr val="333333"/>
                        </a:solidFill>
                      </a:endParaRPr>
                    </a:p>
                  </a:txBody>
                  <a:tcPr marL="91441" marR="91441" marT="45721" marB="457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20000"/>
                      </a:srgbClr>
                    </a:solidFill>
                  </a:tcPr>
                </a:tc>
              </a:tr>
              <a:tr h="324004">
                <a:tc>
                  <a:txBody>
                    <a:bodyPr/>
                    <a:lstStyle/>
                    <a:p>
                      <a:r>
                        <a:rPr lang="de-DE" sz="1400" b="0" dirty="0" smtClean="0">
                          <a:solidFill>
                            <a:srgbClr val="333333"/>
                          </a:solidFill>
                        </a:rPr>
                        <a:t>7.</a:t>
                      </a:r>
                      <a:endParaRPr lang="de-DE" sz="1400" b="0" dirty="0">
                        <a:solidFill>
                          <a:srgbClr val="333333"/>
                        </a:solidFill>
                      </a:endParaRPr>
                    </a:p>
                  </a:txBody>
                  <a:tcPr marL="91441" marR="91441" marT="45721" marB="457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 smtClean="0">
                          <a:solidFill>
                            <a:srgbClr val="333333"/>
                          </a:solidFill>
                        </a:rPr>
                        <a:t>Vorabausschüttung aus dem zu erwartenden</a:t>
                      </a:r>
                      <a:r>
                        <a:rPr lang="de-DE" sz="1400" baseline="0" dirty="0" smtClean="0">
                          <a:solidFill>
                            <a:srgbClr val="333333"/>
                          </a:solidFill>
                        </a:rPr>
                        <a:t> Bilanzgewinn 2013</a:t>
                      </a:r>
                      <a:endParaRPr lang="de-DE" sz="1400" dirty="0">
                        <a:solidFill>
                          <a:srgbClr val="333333"/>
                        </a:solidFill>
                      </a:endParaRPr>
                    </a:p>
                  </a:txBody>
                  <a:tcPr marL="91441" marR="91441" marT="45721" marB="457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20000"/>
                      </a:srgbClr>
                    </a:solidFill>
                  </a:tcPr>
                </a:tc>
              </a:tr>
              <a:tr h="324004">
                <a:tc>
                  <a:txBody>
                    <a:bodyPr/>
                    <a:lstStyle/>
                    <a:p>
                      <a:r>
                        <a:rPr lang="de-DE" sz="1400" b="0" dirty="0" smtClean="0">
                          <a:solidFill>
                            <a:srgbClr val="333333"/>
                          </a:solidFill>
                        </a:rPr>
                        <a:t>8.</a:t>
                      </a:r>
                      <a:endParaRPr lang="de-DE" sz="1400" b="0" dirty="0">
                        <a:solidFill>
                          <a:srgbClr val="333333"/>
                        </a:solidFill>
                      </a:endParaRPr>
                    </a:p>
                  </a:txBody>
                  <a:tcPr marL="91441" marR="91441" marT="45721" marB="457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 smtClean="0">
                          <a:solidFill>
                            <a:srgbClr val="333333"/>
                          </a:solidFill>
                        </a:rPr>
                        <a:t>Wahlen zum Aufsichtsrat</a:t>
                      </a:r>
                      <a:endParaRPr lang="de-DE" sz="1400" dirty="0">
                        <a:solidFill>
                          <a:srgbClr val="333333"/>
                        </a:solidFill>
                      </a:endParaRPr>
                    </a:p>
                  </a:txBody>
                  <a:tcPr marL="91441" marR="91441" marT="45721" marB="457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20000"/>
                      </a:srgbClr>
                    </a:solidFill>
                  </a:tcPr>
                </a:tc>
              </a:tr>
              <a:tr h="32400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de-DE" sz="1400" b="0" dirty="0" smtClean="0">
                          <a:solidFill>
                            <a:srgbClr val="333333"/>
                          </a:solidFill>
                        </a:rPr>
                        <a:t>9.</a:t>
                      </a:r>
                      <a:endParaRPr lang="de-DE" sz="1400" b="0" dirty="0">
                        <a:solidFill>
                          <a:srgbClr val="333333"/>
                        </a:solidFill>
                      </a:endParaRPr>
                    </a:p>
                  </a:txBody>
                  <a:tcPr marL="91441" marR="91441" marT="45721" marB="457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 smtClean="0">
                          <a:solidFill>
                            <a:srgbClr val="333333"/>
                          </a:solidFill>
                        </a:rPr>
                        <a:t>Verschiedenes, Wünsche,</a:t>
                      </a:r>
                      <a:r>
                        <a:rPr lang="de-DE" sz="1400" baseline="0" dirty="0" smtClean="0">
                          <a:solidFill>
                            <a:srgbClr val="333333"/>
                          </a:solidFill>
                        </a:rPr>
                        <a:t> Anträge</a:t>
                      </a:r>
                      <a:endParaRPr lang="de-DE" sz="1400" dirty="0">
                        <a:solidFill>
                          <a:srgbClr val="333333"/>
                        </a:solidFill>
                      </a:endParaRPr>
                    </a:p>
                  </a:txBody>
                  <a:tcPr marL="91441" marR="91441" marT="45721" marB="457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20000"/>
                      </a:srgbClr>
                    </a:solidFill>
                  </a:tcPr>
                </a:tc>
              </a:tr>
              <a:tr h="32400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de-DE" sz="1400" b="0" dirty="0" smtClean="0">
                          <a:solidFill>
                            <a:srgbClr val="333333"/>
                          </a:solidFill>
                        </a:rPr>
                        <a:t>10.</a:t>
                      </a:r>
                      <a:endParaRPr lang="de-DE" sz="1400" b="0" dirty="0">
                        <a:solidFill>
                          <a:srgbClr val="333333"/>
                        </a:solidFill>
                      </a:endParaRPr>
                    </a:p>
                  </a:txBody>
                  <a:tcPr marL="91441" marR="91441" marT="45721" marB="457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 smtClean="0">
                          <a:solidFill>
                            <a:srgbClr val="333333"/>
                          </a:solidFill>
                        </a:rPr>
                        <a:t>Schlusswort</a:t>
                      </a:r>
                      <a:endParaRPr lang="de-DE" sz="1400" dirty="0">
                        <a:solidFill>
                          <a:srgbClr val="333333"/>
                        </a:solidFill>
                      </a:endParaRPr>
                    </a:p>
                  </a:txBody>
                  <a:tcPr marL="91441" marR="91441" marT="45721" marB="457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400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1" marB="457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>
                        <a:buNone/>
                      </a:pP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41" marR="91441" marT="45721" marB="4572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2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051629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Line 4"/>
          <p:cNvSpPr>
            <a:spLocks noChangeShapeType="1"/>
          </p:cNvSpPr>
          <p:nvPr/>
        </p:nvSpPr>
        <p:spPr bwMode="auto">
          <a:xfrm>
            <a:off x="0" y="6804025"/>
            <a:ext cx="9144000" cy="1588"/>
          </a:xfrm>
          <a:prstGeom prst="line">
            <a:avLst/>
          </a:prstGeom>
          <a:noFill/>
          <a:ln w="108000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>
          <a:xfrm>
            <a:off x="683568" y="1324569"/>
            <a:ext cx="7740860" cy="4552703"/>
          </a:xfrm>
        </p:spPr>
        <p:txBody>
          <a:bodyPr/>
          <a:lstStyle/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pPr algn="ctr">
              <a:spcAft>
                <a:spcPts val="1000"/>
              </a:spcAft>
            </a:pPr>
            <a:r>
              <a:rPr lang="de-DE" dirty="0" smtClean="0">
                <a:solidFill>
                  <a:srgbClr val="333333"/>
                </a:solidFill>
              </a:rPr>
              <a:t>Tagesordnungspunkt 2</a:t>
            </a:r>
          </a:p>
          <a:p>
            <a:pPr algn="ctr"/>
            <a:r>
              <a:rPr lang="de-DE" dirty="0" smtClean="0">
                <a:solidFill>
                  <a:srgbClr val="333333"/>
                </a:solidFill>
              </a:rPr>
              <a:t>Bericht des Vorstands über das Geschäftsjahr 2012</a:t>
            </a:r>
          </a:p>
          <a:p>
            <a:pPr algn="ctr"/>
            <a:r>
              <a:rPr lang="de-DE" dirty="0">
                <a:solidFill>
                  <a:srgbClr val="333333"/>
                </a:solidFill>
              </a:rPr>
              <a:t>u</a:t>
            </a:r>
            <a:r>
              <a:rPr lang="de-DE" dirty="0" smtClean="0">
                <a:solidFill>
                  <a:srgbClr val="333333"/>
                </a:solidFill>
              </a:rPr>
              <a:t>nd Vorlage des Jahresabschlusses 2012</a:t>
            </a:r>
          </a:p>
          <a:p>
            <a:pPr algn="ctr"/>
            <a:endParaRPr lang="de-DE" dirty="0" smtClean="0">
              <a:solidFill>
                <a:srgbClr val="333333"/>
              </a:solidFill>
            </a:endParaRPr>
          </a:p>
          <a:p>
            <a:pPr algn="ctr"/>
            <a:endParaRPr lang="de-DE" dirty="0">
              <a:solidFill>
                <a:srgbClr val="333333"/>
              </a:solidFill>
            </a:endParaRPr>
          </a:p>
          <a:p>
            <a:pPr algn="ctr"/>
            <a:r>
              <a:rPr lang="de-DE" b="0" dirty="0" smtClean="0">
                <a:solidFill>
                  <a:srgbClr val="333333"/>
                </a:solidFill>
              </a:rPr>
              <a:t>Robert Gehringer</a:t>
            </a:r>
          </a:p>
          <a:p>
            <a:pPr algn="ctr"/>
            <a:r>
              <a:rPr lang="de-DE" b="0" dirty="0" smtClean="0">
                <a:solidFill>
                  <a:srgbClr val="333333"/>
                </a:solidFill>
              </a:rPr>
              <a:t>Vorsitzender des Vorstands</a:t>
            </a:r>
            <a:endParaRPr lang="de-DE" b="0" dirty="0">
              <a:solidFill>
                <a:srgbClr val="3333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0355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1857375" y="2339975"/>
            <a:ext cx="3571875" cy="311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 marL="333375" indent="-333375">
              <a:lnSpc>
                <a:spcPct val="87000"/>
              </a:lnSpc>
              <a:buClr>
                <a:srgbClr val="254B71"/>
              </a:buClr>
              <a:buFont typeface="Wingdings" pitchFamily="2" charset="2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endParaRPr lang="en-GB" sz="3000">
              <a:solidFill>
                <a:srgbClr val="333333"/>
              </a:solidFill>
            </a:endParaRPr>
          </a:p>
          <a:p>
            <a:pPr marL="333375" indent="-333375">
              <a:lnSpc>
                <a:spcPct val="87000"/>
              </a:lnSpc>
              <a:buClr>
                <a:srgbClr val="254B71"/>
              </a:buClr>
              <a:buFont typeface="Wingdings" pitchFamily="2" charset="2"/>
              <a:buNone/>
              <a:tabLst>
                <a:tab pos="333375" algn="l"/>
                <a:tab pos="781050" algn="l"/>
                <a:tab pos="1230313" algn="l"/>
                <a:tab pos="1679575" algn="l"/>
                <a:tab pos="2128838" algn="l"/>
                <a:tab pos="2578100" algn="l"/>
                <a:tab pos="3027363" algn="l"/>
                <a:tab pos="3476625" algn="l"/>
                <a:tab pos="3925888" algn="l"/>
                <a:tab pos="4375150" algn="l"/>
                <a:tab pos="4824413" algn="l"/>
                <a:tab pos="5273675" algn="l"/>
                <a:tab pos="5722938" algn="l"/>
                <a:tab pos="6172200" algn="l"/>
                <a:tab pos="6621463" algn="l"/>
                <a:tab pos="7070725" algn="l"/>
                <a:tab pos="7519988" algn="l"/>
                <a:tab pos="7969250" algn="l"/>
                <a:tab pos="8418513" algn="l"/>
                <a:tab pos="8867775" algn="l"/>
                <a:tab pos="9317038" algn="l"/>
              </a:tabLst>
            </a:pPr>
            <a:endParaRPr lang="en-GB" sz="3000">
              <a:solidFill>
                <a:srgbClr val="333333"/>
              </a:solidFill>
            </a:endParaRP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4716463" y="1052513"/>
            <a:ext cx="40322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400">
                <a:solidFill>
                  <a:schemeClr val="bg1"/>
                </a:solidFill>
                <a:latin typeface="Arial" charset="0"/>
              </a:defRPr>
            </a:lvl1pPr>
            <a:lvl2pPr eaLnBrk="0" hangingPunct="0">
              <a:defRPr sz="4400">
                <a:solidFill>
                  <a:schemeClr val="bg1"/>
                </a:solidFill>
                <a:latin typeface="Arial" charset="0"/>
              </a:defRPr>
            </a:lvl2pPr>
            <a:lvl3pPr eaLnBrk="0" hangingPunct="0">
              <a:defRPr sz="4400">
                <a:solidFill>
                  <a:schemeClr val="bg1"/>
                </a:solidFill>
                <a:latin typeface="Arial" charset="0"/>
              </a:defRPr>
            </a:lvl3pPr>
            <a:lvl4pPr eaLnBrk="0" hangingPunct="0">
              <a:defRPr sz="4400">
                <a:solidFill>
                  <a:schemeClr val="bg1"/>
                </a:solidFill>
                <a:latin typeface="Arial" charset="0"/>
              </a:defRPr>
            </a:lvl4pPr>
            <a:lvl5pPr eaLnBrk="0" hangingPunct="0">
              <a:defRPr sz="4400">
                <a:solidFill>
                  <a:schemeClr val="bg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7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chemeClr val="bg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7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chemeClr val="bg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7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chemeClr val="bg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76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4400">
                <a:solidFill>
                  <a:schemeClr val="bg1"/>
                </a:solidFill>
                <a:latin typeface="Arial" charset="0"/>
              </a:defRPr>
            </a:lvl9pPr>
          </a:lstStyle>
          <a:p>
            <a:pPr defTabSz="914400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de-DE" sz="1600">
              <a:solidFill>
                <a:srgbClr val="000000"/>
              </a:solidFill>
            </a:endParaRPr>
          </a:p>
        </p:txBody>
      </p:sp>
      <p:graphicFrame>
        <p:nvGraphicFramePr>
          <p:cNvPr id="8" name="Diagramm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932703"/>
              </p:ext>
            </p:extLst>
          </p:nvPr>
        </p:nvGraphicFramePr>
        <p:xfrm>
          <a:off x="539552" y="1400174"/>
          <a:ext cx="7848872" cy="4621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53854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m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6649886"/>
              </p:ext>
            </p:extLst>
          </p:nvPr>
        </p:nvGraphicFramePr>
        <p:xfrm>
          <a:off x="539552" y="1412776"/>
          <a:ext cx="8064896" cy="462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293181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/>
          <p:cNvSpPr txBox="1">
            <a:spLocks noChangeArrowheads="1"/>
          </p:cNvSpPr>
          <p:nvPr/>
        </p:nvSpPr>
        <p:spPr bwMode="auto">
          <a:xfrm>
            <a:off x="827088" y="1844675"/>
            <a:ext cx="4537075" cy="601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>
              <a:solidFill>
                <a:schemeClr val="tx1"/>
              </a:solidFill>
            </a:endParaRPr>
          </a:p>
        </p:txBody>
      </p:sp>
      <p:graphicFrame>
        <p:nvGraphicFramePr>
          <p:cNvPr id="6" name="Diagramm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1622999"/>
              </p:ext>
            </p:extLst>
          </p:nvPr>
        </p:nvGraphicFramePr>
        <p:xfrm>
          <a:off x="467544" y="1390650"/>
          <a:ext cx="8064896" cy="462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11622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31"/>
          <p:cNvSpPr>
            <a:spLocks noChangeArrowheads="1"/>
          </p:cNvSpPr>
          <p:nvPr/>
        </p:nvSpPr>
        <p:spPr bwMode="auto">
          <a:xfrm>
            <a:off x="539552" y="1225550"/>
            <a:ext cx="4464496" cy="30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de-DE" sz="1800" b="1" dirty="0" smtClean="0">
                <a:solidFill>
                  <a:schemeClr val="accent1"/>
                </a:solidFill>
              </a:rPr>
              <a:t>Anlagenbestand per 31.12.2012</a:t>
            </a:r>
            <a:endParaRPr lang="de-DE" sz="1800" b="1" dirty="0">
              <a:solidFill>
                <a:schemeClr val="accent1"/>
              </a:solidFill>
            </a:endParaRPr>
          </a:p>
        </p:txBody>
      </p:sp>
      <p:graphicFrame>
        <p:nvGraphicFramePr>
          <p:cNvPr id="4" name="Tabellenplatzhalter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936193457"/>
              </p:ext>
            </p:extLst>
          </p:nvPr>
        </p:nvGraphicFramePr>
        <p:xfrm>
          <a:off x="611560" y="1628800"/>
          <a:ext cx="7776863" cy="4320048"/>
        </p:xfrm>
        <a:graphic>
          <a:graphicData uri="http://schemas.openxmlformats.org/drawingml/2006/table">
            <a:tbl>
              <a:tblPr>
                <a:tableStyleId>{93296810-A885-4BE3-A3E7-6D5BEEA58F35}</a:tableStyleId>
              </a:tblPr>
              <a:tblGrid>
                <a:gridCol w="3600400"/>
                <a:gridCol w="864096"/>
                <a:gridCol w="648072"/>
                <a:gridCol w="864096"/>
                <a:gridCol w="763284"/>
                <a:gridCol w="1036915"/>
              </a:tblGrid>
              <a:tr h="432048">
                <a:tc>
                  <a:txBody>
                    <a:bodyPr/>
                    <a:lstStyle/>
                    <a:p>
                      <a:pPr marL="108000" algn="l" fontAlgn="b"/>
                      <a:r>
                        <a:rPr lang="de-DE" sz="1100" u="none" strike="noStrike" dirty="0" smtClean="0">
                          <a:effectLst/>
                        </a:rPr>
                        <a:t> </a:t>
                      </a:r>
                      <a:endParaRPr lang="de-DE" sz="11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u="none" strike="noStrike" dirty="0">
                          <a:effectLst/>
                        </a:rPr>
                        <a:t>Dachfläche / Freifläche</a:t>
                      </a:r>
                      <a:endParaRPr lang="de-DE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u="none" strike="noStrike" dirty="0" smtClean="0">
                          <a:effectLst/>
                        </a:rPr>
                        <a:t>Leistung</a:t>
                      </a:r>
                    </a:p>
                    <a:p>
                      <a:pPr algn="ctr" fontAlgn="b"/>
                      <a:r>
                        <a:rPr lang="de-DE" sz="1000" u="none" strike="noStrike" dirty="0" smtClean="0">
                          <a:effectLst/>
                        </a:rPr>
                        <a:t>in </a:t>
                      </a:r>
                      <a:r>
                        <a:rPr lang="de-DE" sz="1000" u="none" strike="noStrike" dirty="0">
                          <a:effectLst/>
                        </a:rPr>
                        <a:t>kWp</a:t>
                      </a:r>
                      <a:endParaRPr lang="de-DE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u="none" strike="noStrike" dirty="0" smtClean="0">
                          <a:effectLst/>
                        </a:rPr>
                        <a:t>Investitions-summe</a:t>
                      </a:r>
                      <a:endParaRPr lang="de-DE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u="none" strike="noStrike" dirty="0" smtClean="0">
                          <a:effectLst/>
                        </a:rPr>
                        <a:t>Fläche</a:t>
                      </a:r>
                    </a:p>
                    <a:p>
                      <a:pPr algn="ctr" fontAlgn="b"/>
                      <a:r>
                        <a:rPr lang="de-DE" sz="1000" u="none" strike="noStrike" dirty="0" smtClean="0">
                          <a:effectLst/>
                        </a:rPr>
                        <a:t>in </a:t>
                      </a:r>
                      <a:r>
                        <a:rPr lang="de-DE" sz="1000" u="none" strike="noStrike" dirty="0">
                          <a:effectLst/>
                        </a:rPr>
                        <a:t>qm</a:t>
                      </a:r>
                      <a:endParaRPr lang="de-DE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00" u="none" strike="noStrike" dirty="0" err="1">
                          <a:effectLst/>
                        </a:rPr>
                        <a:t>Inbetrieb-nahmedatum</a:t>
                      </a:r>
                      <a:endParaRPr lang="de-DE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rgbClr val="FFC000"/>
                    </a:solidFill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marL="108000" algn="l" fontAlgn="b">
                        <a:lnSpc>
                          <a:spcPts val="1100"/>
                        </a:lnSpc>
                        <a:spcBef>
                          <a:spcPts val="20"/>
                        </a:spcBef>
                        <a:spcAft>
                          <a:spcPts val="20"/>
                        </a:spcAft>
                      </a:pPr>
                      <a:r>
                        <a:rPr lang="de-DE" sz="1000" u="none" strike="noStrike" dirty="0" err="1" smtClean="0">
                          <a:effectLst/>
                        </a:rPr>
                        <a:t>Wiedersbach</a:t>
                      </a:r>
                      <a:r>
                        <a:rPr lang="de-DE" sz="1000" u="none" strike="noStrike" dirty="0" smtClean="0">
                          <a:effectLst/>
                        </a:rPr>
                        <a:t>,</a:t>
                      </a:r>
                      <a:r>
                        <a:rPr lang="de-DE" sz="1000" u="none" strike="noStrike" baseline="0" dirty="0" smtClean="0">
                          <a:effectLst/>
                        </a:rPr>
                        <a:t> </a:t>
                      </a:r>
                      <a:r>
                        <a:rPr lang="de-DE" sz="1000" u="none" strike="noStrike" baseline="0" dirty="0" err="1" smtClean="0">
                          <a:effectLst/>
                        </a:rPr>
                        <a:t>Leutershausen</a:t>
                      </a:r>
                      <a:endParaRPr lang="de-DE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l" fontAlgn="b">
                        <a:lnSpc>
                          <a:spcPts val="1100"/>
                        </a:lnSpc>
                        <a:spcBef>
                          <a:spcPts val="20"/>
                        </a:spcBef>
                        <a:spcAft>
                          <a:spcPts val="20"/>
                        </a:spcAft>
                      </a:pPr>
                      <a:r>
                        <a:rPr lang="de-DE" sz="1000" u="none" strike="noStrike" dirty="0" smtClean="0">
                          <a:effectLst/>
                        </a:rPr>
                        <a:t>Freifläche</a:t>
                      </a:r>
                      <a:endParaRPr lang="de-DE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fontAlgn="b">
                        <a:lnSpc>
                          <a:spcPts val="1100"/>
                        </a:lnSpc>
                        <a:spcBef>
                          <a:spcPts val="20"/>
                        </a:spcBef>
                        <a:spcAft>
                          <a:spcPts val="20"/>
                        </a:spcAft>
                      </a:pPr>
                      <a:r>
                        <a:rPr lang="de-DE" sz="1000" u="none" strike="noStrike" dirty="0" smtClean="0">
                          <a:effectLst/>
                        </a:rPr>
                        <a:t>199</a:t>
                      </a:r>
                      <a:endParaRPr lang="de-DE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144000" marT="0" marB="0" anchor="ctr"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u="none" strike="noStrike" kern="1200" dirty="0" smtClean="0">
                          <a:effectLst/>
                        </a:rPr>
                        <a:t>527.442</a:t>
                      </a:r>
                      <a:endParaRPr lang="de-DE" sz="10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10800" marR="108000" marT="10800" marB="0" anchor="ctr"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100"/>
                        </a:lnSpc>
                        <a:spcBef>
                          <a:spcPts val="20"/>
                        </a:spcBef>
                        <a:spcAft>
                          <a:spcPts val="20"/>
                        </a:spcAft>
                      </a:pPr>
                      <a:r>
                        <a:rPr lang="de-DE" sz="1000" u="none" strike="noStrike" dirty="0" smtClean="0">
                          <a:effectLst/>
                        </a:rPr>
                        <a:t>10.500</a:t>
                      </a:r>
                      <a:endParaRPr lang="de-DE" sz="1000" b="0" i="0" u="none" strike="noStrike" dirty="0" smtClean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144000" marT="0" marB="0" anchor="ctr"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216000" algn="l" fontAlgn="b">
                        <a:lnSpc>
                          <a:spcPts val="1100"/>
                        </a:lnSpc>
                        <a:spcBef>
                          <a:spcPts val="20"/>
                        </a:spcBef>
                        <a:spcAft>
                          <a:spcPts val="20"/>
                        </a:spcAft>
                      </a:pPr>
                      <a:r>
                        <a:rPr lang="de-DE" sz="1000" u="none" strike="noStrike" dirty="0" smtClean="0">
                          <a:effectLst/>
                        </a:rPr>
                        <a:t>30.06.2010</a:t>
                      </a:r>
                      <a:endParaRPr lang="de-DE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108000" marT="0" marB="0" anchor="ctr">
                    <a:solidFill>
                      <a:srgbClr val="F0F0F0"/>
                    </a:solidFill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marL="108000" algn="l" fontAlgn="b">
                        <a:lnSpc>
                          <a:spcPts val="1100"/>
                        </a:lnSpc>
                        <a:spcBef>
                          <a:spcPts val="20"/>
                        </a:spcBef>
                        <a:spcAft>
                          <a:spcPts val="20"/>
                        </a:spcAft>
                      </a:pPr>
                      <a:r>
                        <a:rPr lang="de-DE" sz="1000" u="none" strike="noStrike" dirty="0" smtClean="0">
                          <a:effectLst/>
                        </a:rPr>
                        <a:t>Zill, </a:t>
                      </a:r>
                      <a:r>
                        <a:rPr lang="de-DE" sz="1000" u="none" strike="noStrike" dirty="0" err="1" smtClean="0">
                          <a:effectLst/>
                        </a:rPr>
                        <a:t>Dietenhofen</a:t>
                      </a:r>
                      <a:endParaRPr lang="de-DE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l" fontAlgn="b">
                        <a:lnSpc>
                          <a:spcPts val="1100"/>
                        </a:lnSpc>
                        <a:spcBef>
                          <a:spcPts val="20"/>
                        </a:spcBef>
                        <a:spcAft>
                          <a:spcPts val="20"/>
                        </a:spcAft>
                      </a:pPr>
                      <a:r>
                        <a:rPr lang="de-DE" sz="1000" u="none" strike="noStrike" dirty="0" smtClean="0">
                          <a:effectLst/>
                        </a:rPr>
                        <a:t>Dachfläche</a:t>
                      </a:r>
                      <a:endParaRPr lang="de-DE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fontAlgn="b">
                        <a:lnSpc>
                          <a:spcPts val="1100"/>
                        </a:lnSpc>
                        <a:spcBef>
                          <a:spcPts val="20"/>
                        </a:spcBef>
                        <a:spcAft>
                          <a:spcPts val="20"/>
                        </a:spcAft>
                      </a:pPr>
                      <a:r>
                        <a:rPr lang="de-DE" sz="1000" u="none" strike="noStrike" dirty="0" smtClean="0">
                          <a:effectLst/>
                        </a:rPr>
                        <a:t>92</a:t>
                      </a:r>
                      <a:endParaRPr lang="de-DE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144000" marT="0" marB="0" anchor="ctr"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u="none" strike="noStrike" kern="1200" dirty="0" smtClean="0">
                          <a:effectLst/>
                        </a:rPr>
                        <a:t>269.209</a:t>
                      </a:r>
                      <a:endParaRPr lang="de-DE" sz="10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10800" marR="108000" marT="10800" marB="0" anchor="ctr"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100"/>
                        </a:lnSpc>
                        <a:spcBef>
                          <a:spcPts val="20"/>
                        </a:spcBef>
                        <a:spcAft>
                          <a:spcPts val="20"/>
                        </a:spcAft>
                      </a:pPr>
                      <a:r>
                        <a:rPr lang="de-DE" sz="1000" u="none" strike="noStrike" dirty="0" smtClean="0">
                          <a:effectLst/>
                        </a:rPr>
                        <a:t>1.000</a:t>
                      </a:r>
                      <a:endParaRPr lang="de-DE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144000" marT="0" marB="0" anchor="ctr"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216000" algn="l" fontAlgn="b">
                        <a:lnSpc>
                          <a:spcPts val="1100"/>
                        </a:lnSpc>
                        <a:spcBef>
                          <a:spcPts val="20"/>
                        </a:spcBef>
                        <a:spcAft>
                          <a:spcPts val="20"/>
                        </a:spcAft>
                      </a:pPr>
                      <a:r>
                        <a:rPr lang="de-DE" sz="1000" u="none" strike="noStrike" dirty="0" smtClean="0">
                          <a:effectLst/>
                        </a:rPr>
                        <a:t>29.06.2010</a:t>
                      </a:r>
                      <a:endParaRPr lang="de-DE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108000" marT="0" marB="0" anchor="ctr">
                    <a:solidFill>
                      <a:srgbClr val="F0F0F0"/>
                    </a:solidFill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marL="108000" algn="l" fontAlgn="b">
                        <a:lnSpc>
                          <a:spcPts val="1100"/>
                        </a:lnSpc>
                        <a:spcBef>
                          <a:spcPts val="20"/>
                        </a:spcBef>
                        <a:spcAft>
                          <a:spcPts val="20"/>
                        </a:spcAft>
                      </a:pPr>
                      <a:r>
                        <a:rPr lang="de-DE" sz="1000" u="none" strike="noStrike" dirty="0">
                          <a:effectLst/>
                        </a:rPr>
                        <a:t>Rolf und Maria Schneider </a:t>
                      </a:r>
                      <a:r>
                        <a:rPr lang="de-DE" sz="1000" u="none" strike="noStrike" dirty="0" err="1">
                          <a:effectLst/>
                        </a:rPr>
                        <a:t>GbR</a:t>
                      </a:r>
                      <a:r>
                        <a:rPr lang="de-DE" sz="1000" u="none" strike="noStrike" dirty="0">
                          <a:effectLst/>
                        </a:rPr>
                        <a:t>, </a:t>
                      </a:r>
                      <a:r>
                        <a:rPr lang="de-DE" sz="1000" u="none" strike="noStrike" dirty="0" smtClean="0">
                          <a:effectLst/>
                        </a:rPr>
                        <a:t>Apolda </a:t>
                      </a:r>
                      <a:r>
                        <a:rPr lang="de-DE" sz="1000" u="none" strike="noStrike" dirty="0">
                          <a:effectLst/>
                        </a:rPr>
                        <a:t>/ Thüringen</a:t>
                      </a:r>
                      <a:endParaRPr lang="de-DE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l" fontAlgn="b">
                        <a:lnSpc>
                          <a:spcPts val="1100"/>
                        </a:lnSpc>
                        <a:spcBef>
                          <a:spcPts val="20"/>
                        </a:spcBef>
                        <a:spcAft>
                          <a:spcPts val="20"/>
                        </a:spcAft>
                      </a:pPr>
                      <a:r>
                        <a:rPr lang="de-DE" sz="1000" u="none" strike="noStrike" dirty="0">
                          <a:effectLst/>
                        </a:rPr>
                        <a:t>Dachfläche</a:t>
                      </a:r>
                      <a:endParaRPr lang="de-DE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fontAlgn="b">
                        <a:lnSpc>
                          <a:spcPts val="1100"/>
                        </a:lnSpc>
                        <a:spcBef>
                          <a:spcPts val="20"/>
                        </a:spcBef>
                        <a:spcAft>
                          <a:spcPts val="20"/>
                        </a:spcAft>
                      </a:pPr>
                      <a:r>
                        <a:rPr lang="de-DE" sz="1000" u="none" strike="noStrike" dirty="0" smtClean="0">
                          <a:effectLst/>
                        </a:rPr>
                        <a:t>708 </a:t>
                      </a:r>
                      <a:endParaRPr lang="de-DE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144000" marT="0" marB="0" anchor="ctr"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u="none" strike="noStrike" kern="1200" dirty="0" smtClean="0">
                          <a:effectLst/>
                        </a:rPr>
                        <a:t>1.923.160</a:t>
                      </a:r>
                      <a:endParaRPr lang="de-DE" sz="10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10800" marR="108000" marT="10800" marB="0" anchor="ctr"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100"/>
                        </a:lnSpc>
                        <a:spcBef>
                          <a:spcPts val="20"/>
                        </a:spcBef>
                        <a:spcAft>
                          <a:spcPts val="20"/>
                        </a:spcAft>
                      </a:pPr>
                      <a:r>
                        <a:rPr lang="de-DE" sz="1000" u="none" strike="noStrike" dirty="0">
                          <a:effectLst/>
                        </a:rPr>
                        <a:t>9.500</a:t>
                      </a:r>
                      <a:endParaRPr lang="de-DE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144000" marT="0" marB="0" anchor="ctr"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216000" algn="l" fontAlgn="b">
                        <a:lnSpc>
                          <a:spcPts val="1100"/>
                        </a:lnSpc>
                        <a:spcBef>
                          <a:spcPts val="20"/>
                        </a:spcBef>
                        <a:spcAft>
                          <a:spcPts val="20"/>
                        </a:spcAft>
                      </a:pPr>
                      <a:r>
                        <a:rPr lang="de-DE" sz="1000" u="none" strike="noStrike" dirty="0" smtClean="0">
                          <a:effectLst/>
                        </a:rPr>
                        <a:t> 30.03.2011</a:t>
                      </a:r>
                      <a:endParaRPr lang="de-DE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108000" marT="0" marB="0" anchor="ctr">
                    <a:solidFill>
                      <a:srgbClr val="F0F0F0"/>
                    </a:solidFill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marL="108000" algn="l" fontAlgn="b">
                        <a:lnSpc>
                          <a:spcPts val="1100"/>
                        </a:lnSpc>
                        <a:spcBef>
                          <a:spcPts val="20"/>
                        </a:spcBef>
                        <a:spcAft>
                          <a:spcPts val="20"/>
                        </a:spcAft>
                      </a:pPr>
                      <a:r>
                        <a:rPr lang="de-DE" sz="1000" u="none" strike="noStrike" dirty="0" smtClean="0">
                          <a:effectLst/>
                        </a:rPr>
                        <a:t>Helmut </a:t>
                      </a:r>
                      <a:r>
                        <a:rPr lang="de-DE" sz="1000" u="none" strike="noStrike" dirty="0">
                          <a:effectLst/>
                        </a:rPr>
                        <a:t>Knauer, Thüringen</a:t>
                      </a:r>
                      <a:endParaRPr lang="de-DE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l" fontAlgn="b">
                        <a:lnSpc>
                          <a:spcPts val="1100"/>
                        </a:lnSpc>
                        <a:spcBef>
                          <a:spcPts val="20"/>
                        </a:spcBef>
                        <a:spcAft>
                          <a:spcPts val="20"/>
                        </a:spcAft>
                      </a:pPr>
                      <a:r>
                        <a:rPr lang="de-DE" sz="1000" u="none" strike="noStrike" dirty="0">
                          <a:effectLst/>
                        </a:rPr>
                        <a:t>Dachfläche</a:t>
                      </a:r>
                      <a:endParaRPr lang="de-DE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fontAlgn="b">
                        <a:lnSpc>
                          <a:spcPts val="1100"/>
                        </a:lnSpc>
                        <a:spcBef>
                          <a:spcPts val="20"/>
                        </a:spcBef>
                        <a:spcAft>
                          <a:spcPts val="20"/>
                        </a:spcAft>
                      </a:pPr>
                      <a:r>
                        <a:rPr lang="de-DE" sz="1000" u="none" strike="noStrike" dirty="0">
                          <a:effectLst/>
                        </a:rPr>
                        <a:t>130</a:t>
                      </a:r>
                      <a:endParaRPr lang="de-DE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144000" marT="0" marB="0" anchor="ctr"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u="none" strike="noStrike" kern="1200" dirty="0" smtClean="0">
                          <a:effectLst/>
                        </a:rPr>
                        <a:t>356.116</a:t>
                      </a:r>
                      <a:endParaRPr lang="de-DE" sz="10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10800" marR="108000" marT="10800" marB="0" anchor="ctr"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100"/>
                        </a:lnSpc>
                        <a:spcBef>
                          <a:spcPts val="20"/>
                        </a:spcBef>
                        <a:spcAft>
                          <a:spcPts val="20"/>
                        </a:spcAft>
                      </a:pPr>
                      <a:r>
                        <a:rPr lang="de-DE" sz="1000" u="none" strike="noStrike" dirty="0">
                          <a:effectLst/>
                        </a:rPr>
                        <a:t>1.400</a:t>
                      </a:r>
                      <a:endParaRPr lang="de-DE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144000" marT="0" marB="0" anchor="ctr"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216000" algn="l" fontAlgn="b">
                        <a:lnSpc>
                          <a:spcPts val="1100"/>
                        </a:lnSpc>
                        <a:spcBef>
                          <a:spcPts val="20"/>
                        </a:spcBef>
                        <a:spcAft>
                          <a:spcPts val="20"/>
                        </a:spcAft>
                      </a:pPr>
                      <a:r>
                        <a:rPr lang="de-DE" sz="1000" u="none" strike="noStrike" dirty="0">
                          <a:effectLst/>
                        </a:rPr>
                        <a:t>18.05.2011</a:t>
                      </a:r>
                      <a:endParaRPr lang="de-DE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108000" marT="0" marB="0" anchor="ctr">
                    <a:solidFill>
                      <a:srgbClr val="F0F0F0"/>
                    </a:solidFill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marL="108000" algn="l" fontAlgn="b">
                        <a:lnSpc>
                          <a:spcPts val="1100"/>
                        </a:lnSpc>
                        <a:spcBef>
                          <a:spcPts val="20"/>
                        </a:spcBef>
                        <a:spcAft>
                          <a:spcPts val="20"/>
                        </a:spcAft>
                      </a:pPr>
                      <a:r>
                        <a:rPr lang="de-DE" sz="1000" u="none" strike="noStrike" dirty="0" smtClean="0">
                          <a:effectLst/>
                        </a:rPr>
                        <a:t>Gisela </a:t>
                      </a:r>
                      <a:r>
                        <a:rPr lang="de-DE" sz="1000" u="none" strike="noStrike" dirty="0">
                          <a:effectLst/>
                        </a:rPr>
                        <a:t>Jäger, Gunzenhausen</a:t>
                      </a:r>
                      <a:endParaRPr lang="de-DE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l" fontAlgn="b">
                        <a:lnSpc>
                          <a:spcPts val="1100"/>
                        </a:lnSpc>
                        <a:spcBef>
                          <a:spcPts val="20"/>
                        </a:spcBef>
                        <a:spcAft>
                          <a:spcPts val="20"/>
                        </a:spcAft>
                      </a:pPr>
                      <a:r>
                        <a:rPr lang="de-DE" sz="1000" u="none" strike="noStrike" dirty="0">
                          <a:effectLst/>
                        </a:rPr>
                        <a:t>Dachfläche</a:t>
                      </a:r>
                      <a:endParaRPr lang="de-DE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fontAlgn="b">
                        <a:lnSpc>
                          <a:spcPts val="1100"/>
                        </a:lnSpc>
                        <a:spcBef>
                          <a:spcPts val="20"/>
                        </a:spcBef>
                        <a:spcAft>
                          <a:spcPts val="20"/>
                        </a:spcAft>
                      </a:pPr>
                      <a:r>
                        <a:rPr lang="de-DE" sz="1000" u="none" strike="noStrike" dirty="0">
                          <a:effectLst/>
                        </a:rPr>
                        <a:t>384</a:t>
                      </a:r>
                      <a:endParaRPr lang="de-DE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144000" marT="0" marB="0" anchor="ctr"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u="none" strike="noStrike" kern="1200" dirty="0" smtClean="0">
                          <a:effectLst/>
                        </a:rPr>
                        <a:t>994.274</a:t>
                      </a:r>
                      <a:endParaRPr lang="de-DE" sz="10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10800" marR="108000" marT="10800" marB="0" anchor="ctr"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100"/>
                        </a:lnSpc>
                        <a:spcBef>
                          <a:spcPts val="20"/>
                        </a:spcBef>
                        <a:spcAft>
                          <a:spcPts val="20"/>
                        </a:spcAft>
                      </a:pPr>
                      <a:r>
                        <a:rPr lang="de-DE" sz="1000" u="none" strike="noStrike" dirty="0">
                          <a:effectLst/>
                        </a:rPr>
                        <a:t>5.000</a:t>
                      </a:r>
                      <a:endParaRPr lang="de-DE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144000" marT="0" marB="0" anchor="ctr"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216000" algn="l" fontAlgn="b">
                        <a:lnSpc>
                          <a:spcPts val="1100"/>
                        </a:lnSpc>
                        <a:spcBef>
                          <a:spcPts val="20"/>
                        </a:spcBef>
                        <a:spcAft>
                          <a:spcPts val="20"/>
                        </a:spcAft>
                      </a:pPr>
                      <a:r>
                        <a:rPr lang="de-DE" sz="1000" u="none" strike="noStrike" dirty="0">
                          <a:effectLst/>
                        </a:rPr>
                        <a:t>02.08.2011</a:t>
                      </a:r>
                      <a:endParaRPr lang="de-DE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108000" marT="0" marB="0" anchor="ctr">
                    <a:solidFill>
                      <a:srgbClr val="F0F0F0"/>
                    </a:solidFill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marL="108000" algn="l" fontAlgn="b">
                        <a:lnSpc>
                          <a:spcPts val="1100"/>
                        </a:lnSpc>
                        <a:spcBef>
                          <a:spcPts val="20"/>
                        </a:spcBef>
                        <a:spcAft>
                          <a:spcPts val="20"/>
                        </a:spcAft>
                      </a:pPr>
                      <a:r>
                        <a:rPr lang="de-DE" sz="1000" u="none" strike="noStrike" dirty="0">
                          <a:effectLst/>
                        </a:rPr>
                        <a:t>Solarstrompark Fürstenberg, Brandenburg (</a:t>
                      </a:r>
                      <a:r>
                        <a:rPr lang="de-DE" sz="1000" u="none" strike="noStrike" dirty="0" smtClean="0">
                          <a:effectLst/>
                        </a:rPr>
                        <a:t>inkl</a:t>
                      </a:r>
                      <a:r>
                        <a:rPr lang="de-DE" sz="1000" u="none" strike="noStrike" dirty="0">
                          <a:effectLst/>
                        </a:rPr>
                        <a:t>. </a:t>
                      </a:r>
                      <a:r>
                        <a:rPr lang="de-DE" sz="1000" u="none" strike="noStrike" dirty="0" smtClean="0">
                          <a:effectLst/>
                        </a:rPr>
                        <a:t>Erweiterung)</a:t>
                      </a:r>
                      <a:endParaRPr lang="de-DE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l" fontAlgn="b">
                        <a:lnSpc>
                          <a:spcPts val="1100"/>
                        </a:lnSpc>
                        <a:spcBef>
                          <a:spcPts val="20"/>
                        </a:spcBef>
                        <a:spcAft>
                          <a:spcPts val="20"/>
                        </a:spcAft>
                      </a:pPr>
                      <a:r>
                        <a:rPr lang="de-DE" sz="1000" u="none" strike="noStrike" dirty="0">
                          <a:effectLst/>
                        </a:rPr>
                        <a:t>Freifläche</a:t>
                      </a:r>
                      <a:endParaRPr lang="de-DE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fontAlgn="b">
                        <a:lnSpc>
                          <a:spcPts val="1100"/>
                        </a:lnSpc>
                        <a:spcBef>
                          <a:spcPts val="20"/>
                        </a:spcBef>
                        <a:spcAft>
                          <a:spcPts val="20"/>
                        </a:spcAft>
                      </a:pPr>
                      <a:r>
                        <a:rPr lang="de-DE" sz="1000" u="none" strike="noStrike" dirty="0">
                          <a:effectLst/>
                        </a:rPr>
                        <a:t>1.990</a:t>
                      </a:r>
                      <a:endParaRPr lang="de-DE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144000" marT="0" marB="0" anchor="ctr"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u="none" strike="noStrike" kern="1200" dirty="0" smtClean="0">
                          <a:effectLst/>
                        </a:rPr>
                        <a:t>4.504.595</a:t>
                      </a:r>
                      <a:endParaRPr lang="de-DE" sz="10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10800" marR="108000" marT="10800" marB="0" anchor="ctr"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100"/>
                        </a:lnSpc>
                        <a:spcBef>
                          <a:spcPts val="20"/>
                        </a:spcBef>
                        <a:spcAft>
                          <a:spcPts val="20"/>
                        </a:spcAft>
                      </a:pPr>
                      <a:r>
                        <a:rPr lang="de-DE" sz="1000" u="none" strike="noStrike" dirty="0" smtClean="0">
                          <a:effectLst/>
                        </a:rPr>
                        <a:t>55.998</a:t>
                      </a:r>
                      <a:endParaRPr lang="de-DE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144000" marT="0" marB="0" anchor="ctr"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216000" algn="l" fontAlgn="b">
                        <a:lnSpc>
                          <a:spcPts val="1100"/>
                        </a:lnSpc>
                        <a:spcBef>
                          <a:spcPts val="20"/>
                        </a:spcBef>
                        <a:spcAft>
                          <a:spcPts val="20"/>
                        </a:spcAft>
                      </a:pPr>
                      <a:r>
                        <a:rPr lang="de-DE" sz="1000" u="none" strike="noStrike" dirty="0">
                          <a:effectLst/>
                        </a:rPr>
                        <a:t>28.09.2011</a:t>
                      </a:r>
                      <a:endParaRPr lang="de-DE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108000" marT="0" marB="0" anchor="ctr">
                    <a:solidFill>
                      <a:srgbClr val="F0F0F0"/>
                    </a:solidFill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marL="108000" algn="l" fontAlgn="b">
                        <a:lnSpc>
                          <a:spcPts val="1100"/>
                        </a:lnSpc>
                        <a:spcBef>
                          <a:spcPts val="20"/>
                        </a:spcBef>
                        <a:spcAft>
                          <a:spcPts val="20"/>
                        </a:spcAft>
                      </a:pPr>
                      <a:r>
                        <a:rPr lang="de-DE" sz="1000" u="none" strike="noStrike" dirty="0">
                          <a:effectLst/>
                        </a:rPr>
                        <a:t>Agrargenossenschaft </a:t>
                      </a:r>
                      <a:r>
                        <a:rPr lang="de-DE" sz="1000" u="none" strike="noStrike" dirty="0" err="1">
                          <a:effectLst/>
                        </a:rPr>
                        <a:t>Hassenhausen</a:t>
                      </a:r>
                      <a:r>
                        <a:rPr lang="de-DE" sz="1000" u="none" strike="noStrike" dirty="0">
                          <a:effectLst/>
                        </a:rPr>
                        <a:t>, Sachsen-Anhalt</a:t>
                      </a:r>
                      <a:endParaRPr lang="de-DE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l" fontAlgn="b">
                        <a:lnSpc>
                          <a:spcPts val="1100"/>
                        </a:lnSpc>
                        <a:spcBef>
                          <a:spcPts val="20"/>
                        </a:spcBef>
                        <a:spcAft>
                          <a:spcPts val="20"/>
                        </a:spcAft>
                      </a:pPr>
                      <a:r>
                        <a:rPr lang="de-DE" sz="1000" u="none" strike="noStrike" dirty="0">
                          <a:effectLst/>
                        </a:rPr>
                        <a:t>Dachfläche</a:t>
                      </a:r>
                      <a:endParaRPr lang="de-DE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fontAlgn="b">
                        <a:lnSpc>
                          <a:spcPts val="1100"/>
                        </a:lnSpc>
                        <a:spcBef>
                          <a:spcPts val="20"/>
                        </a:spcBef>
                        <a:spcAft>
                          <a:spcPts val="20"/>
                        </a:spcAft>
                      </a:pPr>
                      <a:r>
                        <a:rPr lang="de-DE" sz="1000" u="none" strike="noStrike" dirty="0">
                          <a:effectLst/>
                        </a:rPr>
                        <a:t>499</a:t>
                      </a:r>
                      <a:endParaRPr lang="de-DE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144000" marT="0" marB="0" anchor="ctr"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u="none" strike="noStrike" kern="1200" dirty="0" smtClean="0">
                          <a:effectLst/>
                        </a:rPr>
                        <a:t>1.182.352</a:t>
                      </a:r>
                      <a:endParaRPr lang="de-DE" sz="10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10800" marR="108000" marT="10800" marB="0" anchor="ctr"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100"/>
                        </a:lnSpc>
                        <a:spcBef>
                          <a:spcPts val="20"/>
                        </a:spcBef>
                        <a:spcAft>
                          <a:spcPts val="20"/>
                        </a:spcAft>
                      </a:pPr>
                      <a:r>
                        <a:rPr lang="de-DE" sz="1000" u="none" strike="noStrike" dirty="0" smtClean="0">
                          <a:effectLst/>
                        </a:rPr>
                        <a:t>4.990</a:t>
                      </a:r>
                      <a:endParaRPr lang="de-DE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144000" marT="0" marB="0" anchor="ctr"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216000" algn="l" fontAlgn="b">
                        <a:lnSpc>
                          <a:spcPts val="1100"/>
                        </a:lnSpc>
                        <a:spcBef>
                          <a:spcPts val="20"/>
                        </a:spcBef>
                        <a:spcAft>
                          <a:spcPts val="20"/>
                        </a:spcAft>
                      </a:pPr>
                      <a:r>
                        <a:rPr lang="de-DE" sz="1000" u="none" strike="noStrike" dirty="0">
                          <a:effectLst/>
                        </a:rPr>
                        <a:t>09.09.2011</a:t>
                      </a:r>
                      <a:endParaRPr lang="de-DE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108000" marT="0" marB="0" anchor="ctr">
                    <a:solidFill>
                      <a:srgbClr val="F0F0F0"/>
                    </a:solidFill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marL="108000" algn="l" fontAlgn="b">
                        <a:lnSpc>
                          <a:spcPts val="1100"/>
                        </a:lnSpc>
                        <a:spcBef>
                          <a:spcPts val="20"/>
                        </a:spcBef>
                        <a:spcAft>
                          <a:spcPts val="20"/>
                        </a:spcAft>
                      </a:pPr>
                      <a:r>
                        <a:rPr lang="de-DE" sz="1000" u="none" strike="noStrike" dirty="0">
                          <a:effectLst/>
                        </a:rPr>
                        <a:t>MES GmbH, Garbe, </a:t>
                      </a:r>
                      <a:r>
                        <a:rPr lang="de-DE" sz="1000" u="none" strike="noStrike" dirty="0" smtClean="0">
                          <a:effectLst/>
                        </a:rPr>
                        <a:t>Parchim</a:t>
                      </a:r>
                      <a:r>
                        <a:rPr lang="de-DE" sz="1000" u="none" strike="noStrike" dirty="0">
                          <a:effectLst/>
                        </a:rPr>
                        <a:t>, Mecklenburg-Vorpommern</a:t>
                      </a:r>
                      <a:endParaRPr lang="de-DE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l" fontAlgn="b">
                        <a:lnSpc>
                          <a:spcPts val="1100"/>
                        </a:lnSpc>
                        <a:spcBef>
                          <a:spcPts val="20"/>
                        </a:spcBef>
                        <a:spcAft>
                          <a:spcPts val="20"/>
                        </a:spcAft>
                      </a:pPr>
                      <a:r>
                        <a:rPr lang="de-DE" sz="1000" u="none" strike="noStrike" dirty="0">
                          <a:effectLst/>
                        </a:rPr>
                        <a:t>Dachfläche</a:t>
                      </a:r>
                      <a:endParaRPr lang="de-DE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fontAlgn="b">
                        <a:lnSpc>
                          <a:spcPts val="1100"/>
                        </a:lnSpc>
                        <a:spcBef>
                          <a:spcPts val="20"/>
                        </a:spcBef>
                        <a:spcAft>
                          <a:spcPts val="20"/>
                        </a:spcAft>
                      </a:pPr>
                      <a:r>
                        <a:rPr lang="de-DE" sz="1000" u="none" strike="noStrike" dirty="0">
                          <a:effectLst/>
                        </a:rPr>
                        <a:t>522</a:t>
                      </a:r>
                      <a:endParaRPr lang="de-DE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144000" marT="0" marB="0" anchor="ctr"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u="none" strike="noStrike" kern="1200" dirty="0" smtClean="0">
                          <a:effectLst/>
                        </a:rPr>
                        <a:t>1.801.194</a:t>
                      </a:r>
                      <a:endParaRPr lang="de-DE" sz="10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10800" marR="108000" marT="10800" marB="0" anchor="ctr"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100"/>
                        </a:lnSpc>
                        <a:spcBef>
                          <a:spcPts val="20"/>
                        </a:spcBef>
                        <a:spcAft>
                          <a:spcPts val="20"/>
                        </a:spcAft>
                      </a:pPr>
                      <a:r>
                        <a:rPr lang="de-DE" sz="1000" u="none" strike="noStrike" dirty="0" smtClean="0">
                          <a:effectLst/>
                        </a:rPr>
                        <a:t>6.400</a:t>
                      </a:r>
                      <a:endParaRPr lang="de-DE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144000" marT="0" marB="0" anchor="ctr"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216000" algn="l" fontAlgn="b">
                        <a:lnSpc>
                          <a:spcPts val="1100"/>
                        </a:lnSpc>
                        <a:spcBef>
                          <a:spcPts val="20"/>
                        </a:spcBef>
                        <a:spcAft>
                          <a:spcPts val="20"/>
                        </a:spcAft>
                      </a:pPr>
                      <a:r>
                        <a:rPr lang="de-DE" sz="1000" u="none" strike="noStrike" dirty="0">
                          <a:effectLst/>
                        </a:rPr>
                        <a:t>01.04.2011</a:t>
                      </a:r>
                      <a:endParaRPr lang="de-DE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108000" marT="0" marB="0" anchor="ctr">
                    <a:solidFill>
                      <a:srgbClr val="F0F0F0"/>
                    </a:solidFill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marL="108000" algn="l" fontAlgn="b">
                        <a:lnSpc>
                          <a:spcPts val="1100"/>
                        </a:lnSpc>
                        <a:spcBef>
                          <a:spcPts val="20"/>
                        </a:spcBef>
                        <a:spcAft>
                          <a:spcPts val="20"/>
                        </a:spcAft>
                      </a:pPr>
                      <a:r>
                        <a:rPr lang="de-DE" sz="1000" u="none" strike="noStrike" dirty="0">
                          <a:effectLst/>
                        </a:rPr>
                        <a:t>BLLG </a:t>
                      </a:r>
                      <a:r>
                        <a:rPr lang="de-DE" sz="1000" u="none" strike="noStrike" dirty="0" err="1">
                          <a:effectLst/>
                        </a:rPr>
                        <a:t>Barchfeld</a:t>
                      </a:r>
                      <a:r>
                        <a:rPr lang="de-DE" sz="1000" u="none" strike="noStrike" dirty="0">
                          <a:effectLst/>
                        </a:rPr>
                        <a:t>, </a:t>
                      </a:r>
                      <a:r>
                        <a:rPr lang="de-DE" sz="1000" u="none" strike="noStrike" dirty="0" smtClean="0">
                          <a:effectLst/>
                        </a:rPr>
                        <a:t>Thüringen</a:t>
                      </a:r>
                      <a:endParaRPr lang="de-DE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l" fontAlgn="b">
                        <a:lnSpc>
                          <a:spcPts val="1100"/>
                        </a:lnSpc>
                        <a:spcBef>
                          <a:spcPts val="20"/>
                        </a:spcBef>
                        <a:spcAft>
                          <a:spcPts val="20"/>
                        </a:spcAft>
                      </a:pPr>
                      <a:r>
                        <a:rPr lang="de-DE" sz="1000" u="none" strike="noStrike" dirty="0">
                          <a:effectLst/>
                        </a:rPr>
                        <a:t>Dachfläche</a:t>
                      </a:r>
                      <a:endParaRPr lang="de-DE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fontAlgn="b">
                        <a:lnSpc>
                          <a:spcPts val="1100"/>
                        </a:lnSpc>
                        <a:spcBef>
                          <a:spcPts val="20"/>
                        </a:spcBef>
                        <a:spcAft>
                          <a:spcPts val="20"/>
                        </a:spcAft>
                      </a:pPr>
                      <a:r>
                        <a:rPr lang="de-DE" sz="1000" u="none" strike="noStrike" dirty="0">
                          <a:effectLst/>
                        </a:rPr>
                        <a:t>651</a:t>
                      </a:r>
                      <a:endParaRPr lang="de-DE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144000" marT="0" marB="0" anchor="ctr"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u="none" strike="noStrike" kern="1200" dirty="0" smtClean="0">
                          <a:effectLst/>
                        </a:rPr>
                        <a:t>1.572.026</a:t>
                      </a:r>
                      <a:endParaRPr lang="de-DE" sz="10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10800" marR="108000" marT="10800" marB="0" anchor="ctr"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100"/>
                        </a:lnSpc>
                        <a:spcBef>
                          <a:spcPts val="20"/>
                        </a:spcBef>
                        <a:spcAft>
                          <a:spcPts val="20"/>
                        </a:spcAft>
                      </a:pPr>
                      <a:r>
                        <a:rPr lang="de-DE" sz="1000" u="none" strike="noStrike" dirty="0">
                          <a:effectLst/>
                        </a:rPr>
                        <a:t>7.850</a:t>
                      </a:r>
                      <a:endParaRPr lang="de-DE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144000" marT="0" marB="0" anchor="ctr"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216000" algn="l" fontAlgn="b">
                        <a:lnSpc>
                          <a:spcPts val="1100"/>
                        </a:lnSpc>
                        <a:spcBef>
                          <a:spcPts val="20"/>
                        </a:spcBef>
                        <a:spcAft>
                          <a:spcPts val="20"/>
                        </a:spcAft>
                      </a:pPr>
                      <a:r>
                        <a:rPr lang="de-DE" sz="1000" u="none" strike="noStrike" dirty="0">
                          <a:effectLst/>
                        </a:rPr>
                        <a:t>20.09.2011</a:t>
                      </a:r>
                      <a:endParaRPr lang="de-DE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108000" marT="0" marB="0" anchor="ctr">
                    <a:solidFill>
                      <a:srgbClr val="F0F0F0"/>
                    </a:solidFill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marL="108000" algn="l" fontAlgn="b">
                        <a:lnSpc>
                          <a:spcPts val="1100"/>
                        </a:lnSpc>
                        <a:spcBef>
                          <a:spcPts val="20"/>
                        </a:spcBef>
                        <a:spcAft>
                          <a:spcPts val="20"/>
                        </a:spcAft>
                      </a:pPr>
                      <a:r>
                        <a:rPr lang="de-DE" sz="1000" u="none" strike="noStrike" dirty="0" err="1">
                          <a:effectLst/>
                        </a:rPr>
                        <a:t>Agrargen</a:t>
                      </a:r>
                      <a:r>
                        <a:rPr lang="de-DE" sz="1000" u="none" strike="noStrike" dirty="0">
                          <a:effectLst/>
                        </a:rPr>
                        <a:t>. </a:t>
                      </a:r>
                      <a:r>
                        <a:rPr lang="de-DE" sz="1000" u="none" strike="noStrike" dirty="0" err="1">
                          <a:effectLst/>
                        </a:rPr>
                        <a:t>Ruppendorf</a:t>
                      </a:r>
                      <a:r>
                        <a:rPr lang="de-DE" sz="1000" u="none" strike="noStrike" dirty="0">
                          <a:effectLst/>
                        </a:rPr>
                        <a:t> AG, Sachsen</a:t>
                      </a:r>
                      <a:endParaRPr lang="de-DE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l" fontAlgn="b">
                        <a:lnSpc>
                          <a:spcPts val="1100"/>
                        </a:lnSpc>
                        <a:spcBef>
                          <a:spcPts val="20"/>
                        </a:spcBef>
                        <a:spcAft>
                          <a:spcPts val="20"/>
                        </a:spcAft>
                      </a:pPr>
                      <a:r>
                        <a:rPr lang="de-DE" sz="1000" u="none" strike="noStrike" dirty="0">
                          <a:effectLst/>
                        </a:rPr>
                        <a:t>Dachfläche</a:t>
                      </a:r>
                      <a:endParaRPr lang="de-DE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fontAlgn="b">
                        <a:lnSpc>
                          <a:spcPts val="1100"/>
                        </a:lnSpc>
                        <a:spcBef>
                          <a:spcPts val="20"/>
                        </a:spcBef>
                        <a:spcAft>
                          <a:spcPts val="20"/>
                        </a:spcAft>
                      </a:pPr>
                      <a:r>
                        <a:rPr lang="de-DE" sz="1000" u="none" strike="noStrike" dirty="0" smtClean="0">
                          <a:effectLst/>
                        </a:rPr>
                        <a:t>382</a:t>
                      </a:r>
                      <a:endParaRPr lang="de-DE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144000" marT="0" marB="0" anchor="ctr"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u="none" strike="noStrike" kern="1200" dirty="0" smtClean="0">
                          <a:effectLst/>
                        </a:rPr>
                        <a:t>976.556</a:t>
                      </a:r>
                      <a:endParaRPr lang="de-DE" sz="10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10800" marR="108000" marT="10800" marB="0" anchor="ctr"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100"/>
                        </a:lnSpc>
                        <a:spcBef>
                          <a:spcPts val="20"/>
                        </a:spcBef>
                        <a:spcAft>
                          <a:spcPts val="20"/>
                        </a:spcAft>
                      </a:pPr>
                      <a:r>
                        <a:rPr lang="de-DE" sz="1000" u="none" strike="noStrike" dirty="0">
                          <a:effectLst/>
                        </a:rPr>
                        <a:t>5.000</a:t>
                      </a:r>
                      <a:endParaRPr lang="de-DE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144000" marT="0" marB="0" anchor="ctr"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216000" algn="l" fontAlgn="b">
                        <a:lnSpc>
                          <a:spcPts val="1100"/>
                        </a:lnSpc>
                        <a:spcBef>
                          <a:spcPts val="20"/>
                        </a:spcBef>
                        <a:spcAft>
                          <a:spcPts val="20"/>
                        </a:spcAft>
                      </a:pPr>
                      <a:r>
                        <a:rPr lang="de-DE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04.04.2012</a:t>
                      </a:r>
                      <a:endParaRPr lang="de-DE" sz="10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108000" marT="0" marB="0" anchor="ctr">
                    <a:solidFill>
                      <a:srgbClr val="F0F0F0"/>
                    </a:solidFill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marL="108000" algn="l" fontAlgn="b">
                        <a:lnSpc>
                          <a:spcPts val="1100"/>
                        </a:lnSpc>
                        <a:spcBef>
                          <a:spcPts val="20"/>
                        </a:spcBef>
                        <a:spcAft>
                          <a:spcPts val="20"/>
                        </a:spcAft>
                      </a:pPr>
                      <a:r>
                        <a:rPr lang="de-DE" sz="1000" u="none" strike="noStrike" dirty="0" smtClean="0">
                          <a:effectLst/>
                        </a:rPr>
                        <a:t>Schwedt, Brandenburg</a:t>
                      </a:r>
                      <a:endParaRPr lang="de-DE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l" fontAlgn="b">
                        <a:lnSpc>
                          <a:spcPts val="1100"/>
                        </a:lnSpc>
                        <a:spcBef>
                          <a:spcPts val="20"/>
                        </a:spcBef>
                        <a:spcAft>
                          <a:spcPts val="20"/>
                        </a:spcAft>
                      </a:pPr>
                      <a:r>
                        <a:rPr lang="de-DE" sz="1000" u="none" strike="noStrike" dirty="0" smtClean="0">
                          <a:effectLst/>
                        </a:rPr>
                        <a:t>Freifläche</a:t>
                      </a:r>
                      <a:endParaRPr lang="de-DE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fontAlgn="b">
                        <a:lnSpc>
                          <a:spcPts val="1100"/>
                        </a:lnSpc>
                        <a:spcBef>
                          <a:spcPts val="20"/>
                        </a:spcBef>
                        <a:spcAft>
                          <a:spcPts val="20"/>
                        </a:spcAft>
                      </a:pPr>
                      <a:r>
                        <a:rPr lang="de-DE" sz="1000" u="none" strike="noStrike" dirty="0" smtClean="0">
                          <a:effectLst/>
                        </a:rPr>
                        <a:t>1.067</a:t>
                      </a:r>
                      <a:endParaRPr lang="de-DE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144000" marT="0" marB="0" anchor="ctr"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000" u="none" strike="noStrike" kern="1200" dirty="0" smtClean="0">
                          <a:effectLst/>
                        </a:rPr>
                        <a:t>1.974.686</a:t>
                      </a:r>
                      <a:endParaRPr lang="de-DE" sz="10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10800" marR="108000" marT="10800" marB="0" anchor="ctr"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ts val="1100"/>
                        </a:lnSpc>
                        <a:spcBef>
                          <a:spcPts val="20"/>
                        </a:spcBef>
                        <a:spcAft>
                          <a:spcPts val="20"/>
                        </a:spcAft>
                      </a:pPr>
                      <a:r>
                        <a:rPr lang="de-DE" sz="1000" u="none" strike="noStrike" dirty="0" smtClean="0">
                          <a:effectLst/>
                        </a:rPr>
                        <a:t>22.628</a:t>
                      </a:r>
                      <a:endParaRPr lang="de-DE" sz="10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144000" marT="0" marB="0" anchor="ctr"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216000" algn="l" fontAlgn="b">
                        <a:lnSpc>
                          <a:spcPts val="1100"/>
                        </a:lnSpc>
                        <a:spcBef>
                          <a:spcPts val="20"/>
                        </a:spcBef>
                        <a:spcAft>
                          <a:spcPts val="20"/>
                        </a:spcAft>
                      </a:pPr>
                      <a:r>
                        <a:rPr lang="de-DE" sz="10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05.07.2012</a:t>
                      </a:r>
                      <a:endParaRPr lang="de-DE" sz="10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0" marR="108000" marT="0" marB="0" anchor="ctr">
                    <a:solidFill>
                      <a:srgbClr val="F0F0F0"/>
                    </a:solidFill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marL="108000" algn="l" fontAlgn="b"/>
                      <a:r>
                        <a:rPr lang="de-DE" sz="1100" b="1" u="none" strike="noStrike" dirty="0" smtClean="0">
                          <a:effectLst/>
                        </a:rPr>
                        <a:t>Summe 2012</a:t>
                      </a:r>
                      <a:endParaRPr lang="de-DE" sz="11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11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fontAlgn="b"/>
                      <a:r>
                        <a:rPr lang="de-DE" sz="1100" b="1" u="none" strike="noStrike" dirty="0" smtClean="0">
                          <a:effectLst/>
                        </a:rPr>
                        <a:t>6.624</a:t>
                      </a:r>
                      <a:endParaRPr lang="de-DE" sz="11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144000" marT="0" marB="0" anchor="ctr"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1" u="none" strike="noStrike" dirty="0" smtClean="0"/>
                        <a:t>16.081.615</a:t>
                      </a:r>
                      <a:endParaRPr lang="de-DE" sz="11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10800" marR="108000" marT="10800" marB="0" anchor="ctr"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1" u="none" strike="noStrike" dirty="0" smtClean="0">
                          <a:effectLst/>
                        </a:rPr>
                        <a:t>130.266</a:t>
                      </a:r>
                      <a:endParaRPr lang="de-DE" sz="11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144000" marT="0" marB="0" anchor="ctr"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216000" algn="l" fontAlgn="b"/>
                      <a:endParaRPr lang="de-DE" sz="11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108000" marT="0" marB="0" anchor="ctr">
                    <a:solidFill>
                      <a:srgbClr val="F0F0F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3418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2"/>
          <p:cNvSpPr>
            <a:spLocks noChangeArrowheads="1"/>
          </p:cNvSpPr>
          <p:nvPr/>
        </p:nvSpPr>
        <p:spPr bwMode="auto">
          <a:xfrm>
            <a:off x="756000" y="1324800"/>
            <a:ext cx="687228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de-DE" sz="1800" b="1" dirty="0">
                <a:solidFill>
                  <a:schemeClr val="accent1"/>
                </a:solidFill>
              </a:rPr>
              <a:t>Bisher erwirtschaftete </a:t>
            </a:r>
            <a:endParaRPr lang="de-DE" sz="1800" b="1" dirty="0" smtClean="0">
              <a:solidFill>
                <a:schemeClr val="accent1"/>
              </a:solidFill>
            </a:endParaRPr>
          </a:p>
          <a:p>
            <a:pPr>
              <a:lnSpc>
                <a:spcPct val="100000"/>
              </a:lnSpc>
            </a:pPr>
            <a:r>
              <a:rPr lang="de-DE" sz="1800" b="1" dirty="0" smtClean="0">
                <a:solidFill>
                  <a:schemeClr val="accent1"/>
                </a:solidFill>
              </a:rPr>
              <a:t>und geplante Einspeisevergütungen</a:t>
            </a:r>
            <a:endParaRPr lang="de-DE" sz="1800" b="1" dirty="0">
              <a:solidFill>
                <a:schemeClr val="accent1"/>
              </a:solidFill>
            </a:endParaRPr>
          </a:p>
        </p:txBody>
      </p:sp>
      <p:graphicFrame>
        <p:nvGraphicFramePr>
          <p:cNvPr id="3" name="Tabellenplatzhalter 2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608151318"/>
              </p:ext>
            </p:extLst>
          </p:nvPr>
        </p:nvGraphicFramePr>
        <p:xfrm>
          <a:off x="755576" y="2348880"/>
          <a:ext cx="7128792" cy="2448272"/>
        </p:xfrm>
        <a:graphic>
          <a:graphicData uri="http://schemas.openxmlformats.org/drawingml/2006/table">
            <a:tbl>
              <a:tblPr>
                <a:effectLst/>
                <a:tableStyleId>{073A0DAA-6AF3-43AB-8588-CEC1D06C72B9}</a:tableStyleId>
              </a:tblPr>
              <a:tblGrid>
                <a:gridCol w="5612548"/>
                <a:gridCol w="1516244"/>
              </a:tblGrid>
              <a:tr h="648073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 dirty="0" smtClean="0">
                          <a:effectLst/>
                        </a:rPr>
                        <a:t>  Erwirtschaftete </a:t>
                      </a:r>
                      <a:r>
                        <a:rPr lang="de-DE" sz="1600" u="none" strike="noStrike" dirty="0">
                          <a:effectLst/>
                        </a:rPr>
                        <a:t>Einspeisevergütung </a:t>
                      </a:r>
                      <a:r>
                        <a:rPr lang="de-DE" sz="1600" u="none" strike="noStrike" dirty="0" smtClean="0">
                          <a:effectLst/>
                        </a:rPr>
                        <a:t>2010</a:t>
                      </a:r>
                      <a:endParaRPr lang="de-DE" sz="16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u="none" strike="noStrike" dirty="0">
                          <a:effectLst/>
                        </a:rPr>
                        <a:t>39.649 </a:t>
                      </a:r>
                      <a:r>
                        <a:rPr lang="de-DE" sz="1600" u="none" strike="noStrike" dirty="0" smtClean="0">
                          <a:effectLst/>
                        </a:rPr>
                        <a:t>€  </a:t>
                      </a:r>
                      <a:endParaRPr lang="de-DE" sz="16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0" marR="144000" marT="0" marB="0" anchor="ctr">
                    <a:solidFill>
                      <a:srgbClr val="FFC000"/>
                    </a:solidFill>
                  </a:tcPr>
                </a:tc>
              </a:tr>
              <a:tr h="648071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 dirty="0" smtClean="0">
                          <a:effectLst/>
                        </a:rPr>
                        <a:t>  Erwirtschaftete </a:t>
                      </a:r>
                      <a:r>
                        <a:rPr lang="de-DE" sz="1600" u="none" strike="noStrike" dirty="0">
                          <a:effectLst/>
                        </a:rPr>
                        <a:t>Einspeisevergütung </a:t>
                      </a:r>
                      <a:r>
                        <a:rPr lang="de-DE" sz="1600" u="none" strike="noStrike" dirty="0" smtClean="0">
                          <a:effectLst/>
                        </a:rPr>
                        <a:t>2011</a:t>
                      </a:r>
                      <a:endParaRPr lang="de-DE" sz="16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600" u="none" strike="noStrike" dirty="0">
                          <a:effectLst/>
                        </a:rPr>
                        <a:t>554.267 €</a:t>
                      </a:r>
                      <a:endParaRPr lang="de-DE" sz="16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0" marR="144000" marT="0" marB="0" anchor="ctr">
                    <a:solidFill>
                      <a:srgbClr val="FFC000"/>
                    </a:solidFill>
                  </a:tcPr>
                </a:tc>
              </a:tr>
              <a:tr h="57606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u="none" strike="noStrike" kern="1200" dirty="0" smtClean="0">
                          <a:effectLst/>
                        </a:rPr>
                        <a:t>  Erwirtschaftete </a:t>
                      </a:r>
                      <a:r>
                        <a:rPr lang="de-DE" sz="1600" u="none" strike="noStrike" kern="1200" dirty="0">
                          <a:effectLst/>
                        </a:rPr>
                        <a:t>Einspeisevergütung 2012</a:t>
                      </a:r>
                      <a:endParaRPr lang="de-DE" sz="16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u="none" strike="noStrike" kern="1200" dirty="0" smtClean="0">
                          <a:effectLst/>
                        </a:rPr>
                        <a:t>1.380.542 €       </a:t>
                      </a:r>
                      <a:endParaRPr lang="de-DE" sz="16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144000" marT="0" marB="0" anchor="ctr">
                    <a:solidFill>
                      <a:srgbClr val="FFC000"/>
                    </a:solidFill>
                  </a:tcPr>
                </a:tc>
              </a:tr>
              <a:tr h="576065">
                <a:tc>
                  <a:txBody>
                    <a:bodyPr/>
                    <a:lstStyle/>
                    <a:p>
                      <a:pPr algn="l" fontAlgn="b"/>
                      <a:r>
                        <a:rPr lang="de-DE" sz="1600" u="none" strike="noStrike" dirty="0" smtClean="0">
                          <a:effectLst/>
                        </a:rPr>
                        <a:t>  Geplante </a:t>
                      </a:r>
                      <a:r>
                        <a:rPr lang="de-DE" sz="1600" u="none" strike="noStrike" dirty="0">
                          <a:effectLst/>
                        </a:rPr>
                        <a:t>erwirtschaftete Einspeisevergütung p.a.</a:t>
                      </a:r>
                      <a:endParaRPr lang="de-DE" sz="16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u="none" strike="noStrike" kern="1200" dirty="0" smtClean="0">
                          <a:effectLst/>
                        </a:rPr>
                        <a:t>1.542.896 €</a:t>
                      </a:r>
                      <a:endParaRPr lang="de-DE" sz="16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144000" marT="0" marB="0" anchor="ctr"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8259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R-Bank Rothenburg o.d.Tbr. eG">
  <a:themeElements>
    <a:clrScheme name="VR-Bank Rothenburg o.d.Tbr.">
      <a:dk1>
        <a:sysClr val="windowText" lastClr="000000"/>
      </a:dk1>
      <a:lt1>
        <a:sysClr val="window" lastClr="FFFFFF"/>
      </a:lt1>
      <a:dk2>
        <a:srgbClr val="5A5A5A"/>
      </a:dk2>
      <a:lt2>
        <a:srgbClr val="828282"/>
      </a:lt2>
      <a:accent1>
        <a:srgbClr val="828282"/>
      </a:accent1>
      <a:accent2>
        <a:srgbClr val="FF6600"/>
      </a:accent2>
      <a:accent3>
        <a:srgbClr val="0066B3"/>
      </a:accent3>
      <a:accent4>
        <a:srgbClr val="2382C8"/>
      </a:accent4>
      <a:accent5>
        <a:srgbClr val="FFAD75"/>
      </a:accent5>
      <a:accent6>
        <a:srgbClr val="DADADA"/>
      </a:accent6>
      <a:hlink>
        <a:srgbClr val="00B0F0"/>
      </a:hlink>
      <a:folHlink>
        <a:srgbClr val="00B0F0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wrap="square" lIns="216000" tIns="0" rIns="0" bIns="0" rtlCol="0">
        <a:spAutoFit/>
      </a:bodyPr>
      <a:lstStyle>
        <a:defPPr marL="0" marR="0" indent="0" algn="l" defTabSz="914400" rtl="0" eaLnBrk="1" fontAlgn="auto" latinLnBrk="0" hangingPunct="1">
          <a:lnSpc>
            <a:spcPts val="2400"/>
          </a:lnSpc>
          <a:spcBef>
            <a:spcPts val="0"/>
          </a:spcBef>
          <a:spcAft>
            <a:spcPts val="0"/>
          </a:spcAft>
          <a:buClrTx/>
          <a:buSzTx/>
          <a:buFont typeface="Arial" pitchFamily="34" charset="0"/>
          <a:buNone/>
          <a:tabLst/>
          <a:defRPr kumimoji="0" sz="2000" b="0" i="0" u="none" strike="noStrike" kern="1200" cap="none" spc="0" normalizeH="0" baseline="0" noProof="0" dirty="0" smtClean="0">
            <a:ln>
              <a:noFill/>
            </a:ln>
            <a:solidFill>
              <a:schemeClr val="accent5"/>
            </a:solidFill>
            <a:effectLst/>
            <a:uLnTx/>
            <a:uFillTx/>
            <a:latin typeface="Arial" pitchFamily="34" charset="0"/>
            <a:ea typeface="+mn-ea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Lariss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Larissa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Lariss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Larissa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Vorlage_PowerPoint_VR-Bank</Template>
  <TotalTime>0</TotalTime>
  <Words>601</Words>
  <Application>Microsoft Office PowerPoint</Application>
  <PresentationFormat>Bildschirmpräsentation (4:3)</PresentationFormat>
  <Paragraphs>299</Paragraphs>
  <Slides>27</Slides>
  <Notes>24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27</vt:i4>
      </vt:variant>
    </vt:vector>
  </HeadingPairs>
  <TitlesOfParts>
    <vt:vector size="28" baseType="lpstr">
      <vt:lpstr>VR-Bank Rothenburg o.d.Tbr. eG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Ökonomisch und ökologisch sinnvolle Maßnahmen zur Energieeinsparung an der  Grundschule Veitsbronn</dc:title>
  <dc:creator>Herbert Stinzendörfer</dc:creator>
  <cp:lastModifiedBy>Ralf Zieher</cp:lastModifiedBy>
  <cp:revision>185</cp:revision>
  <cp:lastPrinted>2013-04-26T17:57:33Z</cp:lastPrinted>
  <dcterms:created xsi:type="dcterms:W3CDTF">1601-01-01T00:00:00Z</dcterms:created>
  <dcterms:modified xsi:type="dcterms:W3CDTF">2013-05-06T15:30:42Z</dcterms:modified>
</cp:coreProperties>
</file>